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73" r:id="rId4"/>
    <p:sldId id="269" r:id="rId5"/>
    <p:sldId id="258" r:id="rId6"/>
    <p:sldId id="259" r:id="rId7"/>
    <p:sldId id="262" r:id="rId8"/>
    <p:sldId id="271" r:id="rId9"/>
    <p:sldId id="267" r:id="rId10"/>
    <p:sldId id="268" r:id="rId11"/>
    <p:sldId id="261" r:id="rId12"/>
    <p:sldId id="272" r:id="rId13"/>
    <p:sldId id="265" r:id="rId14"/>
    <p:sldId id="275" r:id="rId15"/>
    <p:sldId id="274" r:id="rId16"/>
    <p:sldId id="264" r:id="rId17"/>
  </p:sldIdLst>
  <p:sldSz cx="9144000" cy="6858000" type="screen4x3"/>
  <p:notesSz cx="9939338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56" autoAdjust="0"/>
  </p:normalViewPr>
  <p:slideViewPr>
    <p:cSldViewPr>
      <p:cViewPr varScale="1">
        <p:scale>
          <a:sx n="75" d="100"/>
          <a:sy n="75" d="100"/>
        </p:scale>
        <p:origin x="110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700" b="1" dirty="0" smtClean="0"/>
              <a:t>傳統企業</a:t>
            </a:r>
            <a:endParaRPr lang="en-US" sz="1700" b="1" dirty="0"/>
          </a:p>
        </c:rich>
      </c:tx>
      <c:layout>
        <c:manualLayout>
          <c:xMode val="edge"/>
          <c:yMode val="edge"/>
          <c:x val="8.8301780031970353E-2"/>
          <c:y val="2.0873520671497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63893907748601"/>
          <c:y val="0.16506951424001984"/>
          <c:w val="0.82407809839469948"/>
          <c:h val="0.64294190865961109"/>
        </c:manualLayout>
      </c:layout>
      <c:lineChart>
        <c:grouping val="standard"/>
        <c:varyColors val="0"/>
        <c:ser>
          <c:idx val="2"/>
          <c:order val="0"/>
          <c:tx>
            <c:strRef>
              <c:f>Rev!$A$4</c:f>
              <c:strCache>
                <c:ptCount val="1"/>
                <c:pt idx="0">
                  <c:v>BAC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Rev!$B$4:$K$4</c:f>
              <c:numCache>
                <c:formatCode>#,##0</c:formatCode>
                <c:ptCount val="10"/>
                <c:pt idx="0">
                  <c:v>72580</c:v>
                </c:pt>
                <c:pt idx="1">
                  <c:v>66319</c:v>
                </c:pt>
                <c:pt idx="2">
                  <c:v>72782</c:v>
                </c:pt>
                <c:pt idx="3">
                  <c:v>119643</c:v>
                </c:pt>
                <c:pt idx="4">
                  <c:v>110220</c:v>
                </c:pt>
                <c:pt idx="5">
                  <c:v>93454</c:v>
                </c:pt>
                <c:pt idx="6">
                  <c:v>83334</c:v>
                </c:pt>
                <c:pt idx="7">
                  <c:v>88942</c:v>
                </c:pt>
                <c:pt idx="8">
                  <c:v>84247</c:v>
                </c:pt>
                <c:pt idx="9">
                  <c:v>82507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Rev!$A$5</c:f>
              <c:strCache>
                <c:ptCount val="1"/>
                <c:pt idx="0">
                  <c:v>JPM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Rev!$B$5:$K$5</c:f>
              <c:numCache>
                <c:formatCode>#,##0</c:formatCode>
                <c:ptCount val="10"/>
                <c:pt idx="0">
                  <c:v>61437</c:v>
                </c:pt>
                <c:pt idx="1">
                  <c:v>71372</c:v>
                </c:pt>
                <c:pt idx="2">
                  <c:v>67252</c:v>
                </c:pt>
                <c:pt idx="3">
                  <c:v>100434</c:v>
                </c:pt>
                <c:pt idx="4">
                  <c:v>102694</c:v>
                </c:pt>
                <c:pt idx="5">
                  <c:v>97234</c:v>
                </c:pt>
                <c:pt idx="6">
                  <c:v>97031</c:v>
                </c:pt>
                <c:pt idx="7">
                  <c:v>96606</c:v>
                </c:pt>
                <c:pt idx="8">
                  <c:v>94205</c:v>
                </c:pt>
                <c:pt idx="9">
                  <c:v>93543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Rev!$A$6</c:f>
              <c:strCache>
                <c:ptCount val="1"/>
                <c:pt idx="0">
                  <c:v>HSBC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Rev!$B$6:$K$6</c:f>
              <c:numCache>
                <c:formatCode>#,##0</c:formatCode>
                <c:ptCount val="10"/>
                <c:pt idx="0">
                  <c:v>70916</c:v>
                </c:pt>
                <c:pt idx="1">
                  <c:v>89104</c:v>
                </c:pt>
                <c:pt idx="2">
                  <c:v>93059</c:v>
                </c:pt>
                <c:pt idx="3">
                  <c:v>82370</c:v>
                </c:pt>
                <c:pt idx="4">
                  <c:v>80014</c:v>
                </c:pt>
                <c:pt idx="5">
                  <c:v>83461</c:v>
                </c:pt>
                <c:pt idx="6">
                  <c:v>82545</c:v>
                </c:pt>
                <c:pt idx="7">
                  <c:v>64645</c:v>
                </c:pt>
                <c:pt idx="8">
                  <c:v>74593</c:v>
                </c:pt>
                <c:pt idx="9">
                  <c:v>59800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Rev!$A$7</c:f>
              <c:strCache>
                <c:ptCount val="1"/>
                <c:pt idx="0">
                  <c:v>BCS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Rev!$B$7:$K$7</c:f>
              <c:numCache>
                <c:formatCode>#,##0</c:formatCode>
                <c:ptCount val="10"/>
                <c:pt idx="0">
                  <c:v>18698</c:v>
                </c:pt>
                <c:pt idx="1">
                  <c:v>23359</c:v>
                </c:pt>
                <c:pt idx="2">
                  <c:v>24556</c:v>
                </c:pt>
                <c:pt idx="3">
                  <c:v>24626</c:v>
                </c:pt>
                <c:pt idx="4">
                  <c:v>30202</c:v>
                </c:pt>
                <c:pt idx="5">
                  <c:v>32472</c:v>
                </c:pt>
                <c:pt idx="6">
                  <c:v>32999</c:v>
                </c:pt>
                <c:pt idx="7">
                  <c:v>25291</c:v>
                </c:pt>
                <c:pt idx="8">
                  <c:v>28444</c:v>
                </c:pt>
                <c:pt idx="9">
                  <c:v>25333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24478216"/>
        <c:axId val="324478608"/>
      </c:lineChart>
      <c:catAx>
        <c:axId val="3244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78608"/>
        <c:crosses val="autoZero"/>
        <c:auto val="1"/>
        <c:lblAlgn val="ctr"/>
        <c:lblOffset val="100"/>
        <c:noMultiLvlLbl val="0"/>
      </c:catAx>
      <c:valAx>
        <c:axId val="3244786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7821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177445804444035"/>
          <c:y val="0.12035226060153523"/>
          <c:w val="0.46227343325771636"/>
          <c:h val="0.14664420002715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latin typeface="+mn-lt"/>
                <a:ea typeface="PMingLiU" panose="02020500000000000000" pitchFamily="18" charset="-120"/>
              </a:rPr>
              <a:t>「互聯網</a:t>
            </a:r>
            <a:r>
              <a:rPr lang="en-US" altLang="zh-TW" sz="1800" b="1" dirty="0" smtClean="0">
                <a:latin typeface="+mn-lt"/>
                <a:ea typeface="PMingLiU" panose="02020500000000000000" pitchFamily="18" charset="-120"/>
              </a:rPr>
              <a:t>+</a:t>
            </a:r>
            <a:r>
              <a:rPr lang="zh-TW" altLang="en-US" sz="1800" b="1" dirty="0" smtClean="0">
                <a:latin typeface="+mn-lt"/>
                <a:ea typeface="PMingLiU" panose="02020500000000000000" pitchFamily="18" charset="-120"/>
              </a:rPr>
              <a:t>」企業</a:t>
            </a:r>
            <a:endParaRPr lang="en-US" sz="1800" b="1" dirty="0">
              <a:latin typeface="+mn-lt"/>
              <a:ea typeface="PMingLiU" panose="02020500000000000000" pitchFamily="18" charset="-120"/>
            </a:endParaRPr>
          </a:p>
        </c:rich>
      </c:tx>
      <c:layout>
        <c:manualLayout>
          <c:xMode val="edge"/>
          <c:yMode val="edge"/>
          <c:x val="0.1311802656847651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7"/>
          <c:order val="7"/>
          <c:tx>
            <c:strRef>
              <c:f>Rev!$A$9</c:f>
              <c:strCache>
                <c:ptCount val="1"/>
                <c:pt idx="0">
                  <c:v>GOOG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Rev!$B$9:$K$9</c:f>
              <c:numCache>
                <c:formatCode>#,##0</c:formatCode>
                <c:ptCount val="10"/>
                <c:pt idx="0">
                  <c:v>10605</c:v>
                </c:pt>
                <c:pt idx="1">
                  <c:v>16594</c:v>
                </c:pt>
                <c:pt idx="2">
                  <c:v>21796</c:v>
                </c:pt>
                <c:pt idx="3">
                  <c:v>23651</c:v>
                </c:pt>
                <c:pt idx="4">
                  <c:v>29321</c:v>
                </c:pt>
                <c:pt idx="5">
                  <c:v>37905</c:v>
                </c:pt>
                <c:pt idx="6">
                  <c:v>50175</c:v>
                </c:pt>
                <c:pt idx="7">
                  <c:v>59825</c:v>
                </c:pt>
                <c:pt idx="8">
                  <c:v>66001</c:v>
                </c:pt>
                <c:pt idx="9">
                  <c:v>74989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Rev!$A$10</c:f>
              <c:strCache>
                <c:ptCount val="1"/>
                <c:pt idx="0">
                  <c:v>AMZN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Rev!$B$10:$K$10</c:f>
              <c:numCache>
                <c:formatCode>#,##0</c:formatCode>
                <c:ptCount val="10"/>
                <c:pt idx="0">
                  <c:v>10711</c:v>
                </c:pt>
                <c:pt idx="1">
                  <c:v>14835</c:v>
                </c:pt>
                <c:pt idx="2">
                  <c:v>19166</c:v>
                </c:pt>
                <c:pt idx="3">
                  <c:v>24509</c:v>
                </c:pt>
                <c:pt idx="4">
                  <c:v>34204</c:v>
                </c:pt>
                <c:pt idx="5">
                  <c:v>48077</c:v>
                </c:pt>
                <c:pt idx="6">
                  <c:v>61093</c:v>
                </c:pt>
                <c:pt idx="7">
                  <c:v>74452</c:v>
                </c:pt>
                <c:pt idx="8">
                  <c:v>88988</c:v>
                </c:pt>
                <c:pt idx="9">
                  <c:v>107006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Rev!$A$11</c:f>
              <c:strCache>
                <c:ptCount val="1"/>
                <c:pt idx="0">
                  <c:v>FB</c:v>
                </c:pt>
              </c:strCache>
            </c:strRef>
          </c:tx>
          <c:spPr>
            <a:ln w="317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Rev!$B$11:$K$11</c:f>
              <c:numCache>
                <c:formatCode>General</c:formatCode>
                <c:ptCount val="10"/>
                <c:pt idx="4" formatCode="#,##0">
                  <c:v>1974</c:v>
                </c:pt>
                <c:pt idx="5" formatCode="#,##0">
                  <c:v>3711</c:v>
                </c:pt>
                <c:pt idx="6" formatCode="#,##0">
                  <c:v>5089</c:v>
                </c:pt>
                <c:pt idx="7" formatCode="#,##0">
                  <c:v>7872</c:v>
                </c:pt>
                <c:pt idx="8" formatCode="#,##0">
                  <c:v>12466</c:v>
                </c:pt>
                <c:pt idx="9" formatCode="#,##0">
                  <c:v>17928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Rev!$A$12</c:f>
              <c:strCache>
                <c:ptCount val="1"/>
                <c:pt idx="0">
                  <c:v>BIDU</c:v>
                </c:pt>
              </c:strCache>
            </c:strRef>
          </c:tx>
          <c:spPr>
            <a:ln w="317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Rev!$B$12:$K$12</c:f>
              <c:numCache>
                <c:formatCode>#,##0</c:formatCode>
                <c:ptCount val="10"/>
                <c:pt idx="0" formatCode="General">
                  <c:v>838</c:v>
                </c:pt>
                <c:pt idx="1">
                  <c:v>1744</c:v>
                </c:pt>
                <c:pt idx="2" formatCode="General">
                  <c:v>838</c:v>
                </c:pt>
                <c:pt idx="3">
                  <c:v>3198</c:v>
                </c:pt>
                <c:pt idx="4">
                  <c:v>7915</c:v>
                </c:pt>
                <c:pt idx="5">
                  <c:v>14501</c:v>
                </c:pt>
                <c:pt idx="6">
                  <c:v>22306</c:v>
                </c:pt>
                <c:pt idx="7">
                  <c:v>31944</c:v>
                </c:pt>
                <c:pt idx="8">
                  <c:v>49052</c:v>
                </c:pt>
                <c:pt idx="9">
                  <c:v>61733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Rev!$A$13</c:f>
              <c:strCache>
                <c:ptCount val="1"/>
                <c:pt idx="0">
                  <c:v>BABA</c:v>
                </c:pt>
              </c:strCache>
            </c:strRef>
          </c:tx>
          <c:spPr>
            <a:ln w="317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Rev!$B$13:$K$13</c:f>
              <c:numCache>
                <c:formatCode>#,##0</c:formatCode>
                <c:ptCount val="10"/>
                <c:pt idx="0">
                  <c:v>1364</c:v>
                </c:pt>
                <c:pt idx="1">
                  <c:v>2163</c:v>
                </c:pt>
                <c:pt idx="2">
                  <c:v>3001</c:v>
                </c:pt>
                <c:pt idx="3">
                  <c:v>3875</c:v>
                </c:pt>
                <c:pt idx="4">
                  <c:v>5558</c:v>
                </c:pt>
                <c:pt idx="5">
                  <c:v>6417</c:v>
                </c:pt>
                <c:pt idx="6">
                  <c:v>20025</c:v>
                </c:pt>
                <c:pt idx="7">
                  <c:v>34517</c:v>
                </c:pt>
                <c:pt idx="8">
                  <c:v>52504</c:v>
                </c:pt>
                <c:pt idx="9">
                  <c:v>76204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Rev!$A$14</c:f>
              <c:strCache>
                <c:ptCount val="1"/>
                <c:pt idx="0">
                  <c:v>TCEHY</c:v>
                </c:pt>
              </c:strCache>
            </c:strRef>
          </c:tx>
          <c:spPr>
            <a:ln w="317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Rev!$B$1:$K$1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Rev!$B$14:$K$14</c:f>
              <c:numCache>
                <c:formatCode>#,##0</c:formatCode>
                <c:ptCount val="10"/>
                <c:pt idx="0">
                  <c:v>1426</c:v>
                </c:pt>
                <c:pt idx="1">
                  <c:v>2800</c:v>
                </c:pt>
                <c:pt idx="2">
                  <c:v>3821</c:v>
                </c:pt>
                <c:pt idx="3">
                  <c:v>7155</c:v>
                </c:pt>
                <c:pt idx="4">
                  <c:v>12440</c:v>
                </c:pt>
                <c:pt idx="5">
                  <c:v>19646</c:v>
                </c:pt>
                <c:pt idx="6">
                  <c:v>28496</c:v>
                </c:pt>
                <c:pt idx="7">
                  <c:v>43894</c:v>
                </c:pt>
                <c:pt idx="8">
                  <c:v>60437</c:v>
                </c:pt>
                <c:pt idx="9">
                  <c:v>78932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887488"/>
        <c:axId val="3728878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Rev!$A$2</c15:sqref>
                        </c15:formulaRef>
                      </c:ext>
                    </c:extLst>
                    <c:strCache>
                      <c:ptCount val="1"/>
                      <c:pt idx="0">
                        <c:v>WFC</c:v>
                      </c:pt>
                    </c:strCache>
                  </c:strRef>
                </c:tx>
                <c:spPr>
                  <a:ln w="317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Rev!$B$2:$K$2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35691</c:v>
                      </c:pt>
                      <c:pt idx="1">
                        <c:v>39390</c:v>
                      </c:pt>
                      <c:pt idx="2">
                        <c:v>41897</c:v>
                      </c:pt>
                      <c:pt idx="3">
                        <c:v>88686</c:v>
                      </c:pt>
                      <c:pt idx="4">
                        <c:v>85210</c:v>
                      </c:pt>
                      <c:pt idx="5">
                        <c:v>80948</c:v>
                      </c:pt>
                      <c:pt idx="6">
                        <c:v>86086</c:v>
                      </c:pt>
                      <c:pt idx="7">
                        <c:v>83780</c:v>
                      </c:pt>
                      <c:pt idx="8">
                        <c:v>84347</c:v>
                      </c:pt>
                      <c:pt idx="9">
                        <c:v>86057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Rev!$A$3</c15:sqref>
                        </c15:formulaRef>
                      </c:ext>
                    </c:extLst>
                    <c:strCache>
                      <c:ptCount val="1"/>
                      <c:pt idx="0">
                        <c:v>C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Rev!$B$3:$K$3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89615</c:v>
                      </c:pt>
                      <c:pt idx="1">
                        <c:v>81698</c:v>
                      </c:pt>
                      <c:pt idx="2">
                        <c:v>52793</c:v>
                      </c:pt>
                      <c:pt idx="3">
                        <c:v>80285</c:v>
                      </c:pt>
                      <c:pt idx="4">
                        <c:v>86601</c:v>
                      </c:pt>
                      <c:pt idx="5">
                        <c:v>78353</c:v>
                      </c:pt>
                      <c:pt idx="6">
                        <c:v>70173</c:v>
                      </c:pt>
                      <c:pt idx="7">
                        <c:v>76366</c:v>
                      </c:pt>
                      <c:pt idx="8">
                        <c:v>76882</c:v>
                      </c:pt>
                      <c:pt idx="9">
                        <c:v>76354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Rev!$A$4</c15:sqref>
                        </c15:formulaRef>
                      </c:ext>
                    </c:extLst>
                    <c:strCache>
                      <c:ptCount val="1"/>
                      <c:pt idx="0">
                        <c:v>BAC</c:v>
                      </c:pt>
                    </c:strCache>
                  </c:strRef>
                </c:tx>
                <c:spPr>
                  <a:ln w="317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Rev!$B$4:$K$4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72580</c:v>
                      </c:pt>
                      <c:pt idx="1">
                        <c:v>66319</c:v>
                      </c:pt>
                      <c:pt idx="2">
                        <c:v>72782</c:v>
                      </c:pt>
                      <c:pt idx="3">
                        <c:v>119643</c:v>
                      </c:pt>
                      <c:pt idx="4">
                        <c:v>110220</c:v>
                      </c:pt>
                      <c:pt idx="5">
                        <c:v>93454</c:v>
                      </c:pt>
                      <c:pt idx="6">
                        <c:v>83334</c:v>
                      </c:pt>
                      <c:pt idx="7">
                        <c:v>88942</c:v>
                      </c:pt>
                      <c:pt idx="8">
                        <c:v>84247</c:v>
                      </c:pt>
                      <c:pt idx="9">
                        <c:v>82507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Rev!$A$5</c15:sqref>
                        </c15:formulaRef>
                      </c:ext>
                    </c:extLst>
                    <c:strCache>
                      <c:ptCount val="1"/>
                      <c:pt idx="0">
                        <c:v>JPM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Rev!$B$5:$K$5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61437</c:v>
                      </c:pt>
                      <c:pt idx="1">
                        <c:v>71372</c:v>
                      </c:pt>
                      <c:pt idx="2">
                        <c:v>67252</c:v>
                      </c:pt>
                      <c:pt idx="3">
                        <c:v>100434</c:v>
                      </c:pt>
                      <c:pt idx="4">
                        <c:v>102694</c:v>
                      </c:pt>
                      <c:pt idx="5">
                        <c:v>97234</c:v>
                      </c:pt>
                      <c:pt idx="6">
                        <c:v>97031</c:v>
                      </c:pt>
                      <c:pt idx="7">
                        <c:v>96606</c:v>
                      </c:pt>
                      <c:pt idx="8">
                        <c:v>94205</c:v>
                      </c:pt>
                      <c:pt idx="9">
                        <c:v>93543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Rev!$A$6</c15:sqref>
                        </c15:formulaRef>
                      </c:ext>
                    </c:extLst>
                    <c:strCache>
                      <c:ptCount val="1"/>
                      <c:pt idx="0">
                        <c:v>HSBC</c:v>
                      </c:pt>
                    </c:strCache>
                  </c:strRef>
                </c:tx>
                <c:spPr>
                  <a:ln w="317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Rev!$B$6:$K$6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70916</c:v>
                      </c:pt>
                      <c:pt idx="1">
                        <c:v>89104</c:v>
                      </c:pt>
                      <c:pt idx="2">
                        <c:v>93059</c:v>
                      </c:pt>
                      <c:pt idx="3">
                        <c:v>82370</c:v>
                      </c:pt>
                      <c:pt idx="4">
                        <c:v>80014</c:v>
                      </c:pt>
                      <c:pt idx="5">
                        <c:v>83461</c:v>
                      </c:pt>
                      <c:pt idx="6">
                        <c:v>82545</c:v>
                      </c:pt>
                      <c:pt idx="7">
                        <c:v>64645</c:v>
                      </c:pt>
                      <c:pt idx="8">
                        <c:v>74593</c:v>
                      </c:pt>
                      <c:pt idx="9">
                        <c:v>59800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Rev!$A$7</c15:sqref>
                        </c15:formulaRef>
                      </c:ext>
                    </c:extLst>
                    <c:strCache>
                      <c:ptCount val="1"/>
                      <c:pt idx="0">
                        <c:v>BCS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Rev!$B$7:$K$7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18698</c:v>
                      </c:pt>
                      <c:pt idx="1">
                        <c:v>23359</c:v>
                      </c:pt>
                      <c:pt idx="2">
                        <c:v>24556</c:v>
                      </c:pt>
                      <c:pt idx="3">
                        <c:v>24626</c:v>
                      </c:pt>
                      <c:pt idx="4">
                        <c:v>30202</c:v>
                      </c:pt>
                      <c:pt idx="5">
                        <c:v>32472</c:v>
                      </c:pt>
                      <c:pt idx="6">
                        <c:v>32999</c:v>
                      </c:pt>
                      <c:pt idx="7">
                        <c:v>25291</c:v>
                      </c:pt>
                      <c:pt idx="8">
                        <c:v>28444</c:v>
                      </c:pt>
                      <c:pt idx="9">
                        <c:v>25333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Rev!$A$8</c15:sqref>
                        </c15:formulaRef>
                      </c:ext>
                    </c:extLst>
                    <c:strCache>
                      <c:ptCount val="1"/>
                      <c:pt idx="0">
                        <c:v>AIG</c:v>
                      </c:pt>
                    </c:strCache>
                  </c:strRef>
                </c:tx>
                <c:spPr>
                  <a:ln w="317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Rev!$B$1:$K$1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Rev!$B$8:$K$8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113194</c:v>
                      </c:pt>
                      <c:pt idx="1">
                        <c:v>110064</c:v>
                      </c:pt>
                      <c:pt idx="2">
                        <c:v>11104</c:v>
                      </c:pt>
                      <c:pt idx="3">
                        <c:v>96004</c:v>
                      </c:pt>
                      <c:pt idx="4">
                        <c:v>77301</c:v>
                      </c:pt>
                      <c:pt idx="5">
                        <c:v>64237</c:v>
                      </c:pt>
                      <c:pt idx="6">
                        <c:v>65656</c:v>
                      </c:pt>
                      <c:pt idx="7">
                        <c:v>68678</c:v>
                      </c:pt>
                      <c:pt idx="8">
                        <c:v>64406</c:v>
                      </c:pt>
                      <c:pt idx="9">
                        <c:v>58327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728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87880"/>
        <c:crosses val="autoZero"/>
        <c:auto val="1"/>
        <c:lblAlgn val="ctr"/>
        <c:lblOffset val="100"/>
        <c:noMultiLvlLbl val="0"/>
      </c:catAx>
      <c:valAx>
        <c:axId val="37288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33616899709556"/>
          <c:y val="0.2831490923976473"/>
          <c:w val="0.51407869033641884"/>
          <c:h val="0.1422507287550060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C516A-7654-43B9-AF56-492F0D45058B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E61418-604A-4FA7-9704-2ADA8500231F}">
      <dgm:prSet phldrT="[Text]"/>
      <dgm:spPr/>
      <dgm:t>
        <a:bodyPr/>
        <a:lstStyle/>
        <a:p>
          <a:r>
            <a:rPr lang="zh-TW" dirty="0" smtClean="0"/>
            <a:t>移動應用</a:t>
          </a:r>
          <a:r>
            <a:rPr lang="en-US" dirty="0" smtClean="0"/>
            <a:t>Mobile Apps</a:t>
          </a:r>
          <a:endParaRPr lang="en-US" dirty="0"/>
        </a:p>
      </dgm:t>
    </dgm:pt>
    <dgm:pt modelId="{44581E9C-64F8-4474-B5F9-1376096E99C9}" type="parTrans" cxnId="{4680A37F-63BD-4DD4-ABBA-A3E3BDBFDF28}">
      <dgm:prSet/>
      <dgm:spPr/>
      <dgm:t>
        <a:bodyPr/>
        <a:lstStyle/>
        <a:p>
          <a:endParaRPr lang="en-US"/>
        </a:p>
      </dgm:t>
    </dgm:pt>
    <dgm:pt modelId="{E3C25113-9733-41D1-8BF5-09C310FAA909}" type="sibTrans" cxnId="{4680A37F-63BD-4DD4-ABBA-A3E3BDBFDF2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7F5C5987-9EBF-4605-9790-19EAFCF2097C}">
      <dgm:prSet phldrT="[Text]"/>
      <dgm:spPr/>
      <dgm:t>
        <a:bodyPr/>
        <a:lstStyle/>
        <a:p>
          <a:r>
            <a:rPr lang="zh-TW" dirty="0" smtClean="0"/>
            <a:t>大數據</a:t>
          </a:r>
          <a:r>
            <a:rPr lang="en-US" dirty="0" smtClean="0"/>
            <a:t>Big Data</a:t>
          </a:r>
          <a:endParaRPr lang="en-US" dirty="0"/>
        </a:p>
      </dgm:t>
    </dgm:pt>
    <dgm:pt modelId="{9DAD8E19-11AA-4DDA-8BC1-6C9BE4FD2EAB}" type="parTrans" cxnId="{CFC72C19-3C73-41B8-85DE-25EA55A51431}">
      <dgm:prSet/>
      <dgm:spPr/>
      <dgm:t>
        <a:bodyPr/>
        <a:lstStyle/>
        <a:p>
          <a:endParaRPr lang="en-US"/>
        </a:p>
      </dgm:t>
    </dgm:pt>
    <dgm:pt modelId="{94C0B782-3E4E-4061-BBD2-723A4A6ADC99}" type="sibTrans" cxnId="{CFC72C19-3C73-41B8-85DE-25EA55A5143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ECB77D10-F616-44CE-AA4C-4DB544AF4DBD}">
      <dgm:prSet phldrT="[Text]"/>
      <dgm:spPr/>
      <dgm:t>
        <a:bodyPr/>
        <a:lstStyle/>
        <a:p>
          <a:r>
            <a:rPr lang="zh-TW" dirty="0" smtClean="0"/>
            <a:t>社交網絡</a:t>
          </a:r>
          <a:r>
            <a:rPr lang="en-US" dirty="0" smtClean="0"/>
            <a:t>Social Networks</a:t>
          </a:r>
          <a:endParaRPr lang="en-US" dirty="0"/>
        </a:p>
      </dgm:t>
    </dgm:pt>
    <dgm:pt modelId="{99749CA1-BC90-4EB2-966D-A14DF6A6B926}" type="parTrans" cxnId="{9DE29D74-D204-40B4-8BFA-78A23678FDEF}">
      <dgm:prSet/>
      <dgm:spPr/>
      <dgm:t>
        <a:bodyPr/>
        <a:lstStyle/>
        <a:p>
          <a:endParaRPr lang="en-US"/>
        </a:p>
      </dgm:t>
    </dgm:pt>
    <dgm:pt modelId="{6FC98766-82BF-4F2E-9A39-6780859552E3}" type="sibTrans" cxnId="{9DE29D74-D204-40B4-8BFA-78A23678FDE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16FF6FC5-EC5E-42D7-912C-0B0CC18CB472}">
      <dgm:prSet/>
      <dgm:spPr/>
      <dgm:t>
        <a:bodyPr/>
        <a:lstStyle/>
        <a:p>
          <a:r>
            <a:rPr lang="zh-TW" dirty="0" smtClean="0"/>
            <a:t>雲</a:t>
          </a:r>
          <a:r>
            <a:rPr lang="zh-TW" altLang="en-US" dirty="0" smtClean="0"/>
            <a:t>端</a:t>
          </a:r>
          <a:r>
            <a:rPr lang="zh-TW" dirty="0" smtClean="0"/>
            <a:t>服務</a:t>
          </a:r>
          <a:r>
            <a:rPr lang="en-US" dirty="0" smtClean="0"/>
            <a:t>Cloud Services</a:t>
          </a:r>
          <a:endParaRPr lang="en-US" dirty="0"/>
        </a:p>
      </dgm:t>
    </dgm:pt>
    <dgm:pt modelId="{771F635C-011A-497B-9771-94B49CBD0B5E}" type="parTrans" cxnId="{1EAEFD9A-F9B4-4145-8484-24D670BB1711}">
      <dgm:prSet/>
      <dgm:spPr/>
      <dgm:t>
        <a:bodyPr/>
        <a:lstStyle/>
        <a:p>
          <a:endParaRPr lang="en-US"/>
        </a:p>
      </dgm:t>
    </dgm:pt>
    <dgm:pt modelId="{B08E4FB6-E501-4635-98A7-287CDAAFB820}" type="sibTrans" cxnId="{1EAEFD9A-F9B4-4145-8484-24D670BB171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B30E7-0CCD-4EE8-A48C-B4289C5E5300}" type="pres">
      <dgm:prSet presAssocID="{BB2C516A-7654-43B9-AF56-492F0D45058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C1DC935-4E03-4DB8-8356-B924049E1BAD}" type="pres">
      <dgm:prSet presAssocID="{00E61418-604A-4FA7-9704-2ADA8500231F}" presName="text1" presStyleCnt="0"/>
      <dgm:spPr/>
    </dgm:pt>
    <dgm:pt modelId="{80814E41-B545-4766-B495-40E01C52F701}" type="pres">
      <dgm:prSet presAssocID="{00E61418-604A-4FA7-9704-2ADA8500231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F6D7F-BDB7-46E3-AF8E-E31AEB150D9A}" type="pres">
      <dgm:prSet presAssocID="{00E61418-604A-4FA7-9704-2ADA8500231F}" presName="textaccent1" presStyleCnt="0"/>
      <dgm:spPr/>
    </dgm:pt>
    <dgm:pt modelId="{FD0E6EE3-1A6A-4F0E-BC6F-29534EB60B76}" type="pres">
      <dgm:prSet presAssocID="{00E61418-604A-4FA7-9704-2ADA8500231F}" presName="accentRepeatNode" presStyleLbl="solidAlignAcc1" presStyleIdx="0" presStyleCnt="8"/>
      <dgm:spPr/>
    </dgm:pt>
    <dgm:pt modelId="{E831D576-AD59-40B5-B376-02EB6978DA2B}" type="pres">
      <dgm:prSet presAssocID="{E3C25113-9733-41D1-8BF5-09C310FAA909}" presName="image1" presStyleCnt="0"/>
      <dgm:spPr/>
    </dgm:pt>
    <dgm:pt modelId="{D95FCDF7-60B6-478F-9596-E8A5B02DA49C}" type="pres">
      <dgm:prSet presAssocID="{E3C25113-9733-41D1-8BF5-09C310FAA909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5E65A0C9-0AEF-416A-BDF7-0F845480A3E7}" type="pres">
      <dgm:prSet presAssocID="{E3C25113-9733-41D1-8BF5-09C310FAA909}" presName="imageaccent1" presStyleCnt="0"/>
      <dgm:spPr/>
    </dgm:pt>
    <dgm:pt modelId="{210FA05E-891A-4EDC-AF90-B1C8A75C0B96}" type="pres">
      <dgm:prSet presAssocID="{E3C25113-9733-41D1-8BF5-09C310FAA909}" presName="accentRepeatNode" presStyleLbl="solidAlignAcc1" presStyleIdx="1" presStyleCnt="8"/>
      <dgm:spPr/>
    </dgm:pt>
    <dgm:pt modelId="{8192B424-9217-475F-AEBD-51CBBB1E274D}" type="pres">
      <dgm:prSet presAssocID="{7F5C5987-9EBF-4605-9790-19EAFCF2097C}" presName="text2" presStyleCnt="0"/>
      <dgm:spPr/>
    </dgm:pt>
    <dgm:pt modelId="{DBD2B9E3-4B1D-4CC6-8777-4655CB06E12E}" type="pres">
      <dgm:prSet presAssocID="{7F5C5987-9EBF-4605-9790-19EAFCF2097C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5F8C-9535-4289-81FE-32070827C2DC}" type="pres">
      <dgm:prSet presAssocID="{7F5C5987-9EBF-4605-9790-19EAFCF2097C}" presName="textaccent2" presStyleCnt="0"/>
      <dgm:spPr/>
    </dgm:pt>
    <dgm:pt modelId="{82F0C5CE-F599-4986-9005-DFA79678A06D}" type="pres">
      <dgm:prSet presAssocID="{7F5C5987-9EBF-4605-9790-19EAFCF2097C}" presName="accentRepeatNode" presStyleLbl="solidAlignAcc1" presStyleIdx="2" presStyleCnt="8"/>
      <dgm:spPr/>
    </dgm:pt>
    <dgm:pt modelId="{82CEB692-14A6-4990-B1C6-D51F6CC2805E}" type="pres">
      <dgm:prSet presAssocID="{94C0B782-3E4E-4061-BBD2-723A4A6ADC99}" presName="image2" presStyleCnt="0"/>
      <dgm:spPr/>
    </dgm:pt>
    <dgm:pt modelId="{A70FBD3A-58E5-4586-9746-B0174A1472D6}" type="pres">
      <dgm:prSet presAssocID="{94C0B782-3E4E-4061-BBD2-723A4A6ADC99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A7ABC737-C96D-4982-9E2D-E8C3039312D6}" type="pres">
      <dgm:prSet presAssocID="{94C0B782-3E4E-4061-BBD2-723A4A6ADC99}" presName="imageaccent2" presStyleCnt="0"/>
      <dgm:spPr/>
    </dgm:pt>
    <dgm:pt modelId="{46411349-9AE3-463E-9B63-A60E2435068E}" type="pres">
      <dgm:prSet presAssocID="{94C0B782-3E4E-4061-BBD2-723A4A6ADC99}" presName="accentRepeatNode" presStyleLbl="solidAlignAcc1" presStyleIdx="3" presStyleCnt="8"/>
      <dgm:spPr/>
    </dgm:pt>
    <dgm:pt modelId="{D1093768-E450-4F68-8648-6B49A502DC70}" type="pres">
      <dgm:prSet presAssocID="{ECB77D10-F616-44CE-AA4C-4DB544AF4DBD}" presName="text3" presStyleCnt="0"/>
      <dgm:spPr/>
    </dgm:pt>
    <dgm:pt modelId="{F10A182D-3717-45DD-84D1-60A3E39BDC3E}" type="pres">
      <dgm:prSet presAssocID="{ECB77D10-F616-44CE-AA4C-4DB544AF4DBD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88588-C70C-4207-8959-9D944F259AA5}" type="pres">
      <dgm:prSet presAssocID="{ECB77D10-F616-44CE-AA4C-4DB544AF4DBD}" presName="textaccent3" presStyleCnt="0"/>
      <dgm:spPr/>
    </dgm:pt>
    <dgm:pt modelId="{978BB70C-5FB1-4920-8E7A-A3CECDD53788}" type="pres">
      <dgm:prSet presAssocID="{ECB77D10-F616-44CE-AA4C-4DB544AF4DBD}" presName="accentRepeatNode" presStyleLbl="solidAlignAcc1" presStyleIdx="4" presStyleCnt="8"/>
      <dgm:spPr/>
    </dgm:pt>
    <dgm:pt modelId="{C26E86E2-BF9A-4E19-A43B-0EB9DA2B3932}" type="pres">
      <dgm:prSet presAssocID="{6FC98766-82BF-4F2E-9A39-6780859552E3}" presName="image3" presStyleCnt="0"/>
      <dgm:spPr/>
    </dgm:pt>
    <dgm:pt modelId="{944FB32A-AFB0-4B9B-8179-06ED8BA32AAA}" type="pres">
      <dgm:prSet presAssocID="{6FC98766-82BF-4F2E-9A39-6780859552E3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A110A34A-1B2B-458C-95F2-A2B449793541}" type="pres">
      <dgm:prSet presAssocID="{6FC98766-82BF-4F2E-9A39-6780859552E3}" presName="imageaccent3" presStyleCnt="0"/>
      <dgm:spPr/>
    </dgm:pt>
    <dgm:pt modelId="{B0FB1917-AA0B-44D0-BFAD-F62A63FBBFE3}" type="pres">
      <dgm:prSet presAssocID="{6FC98766-82BF-4F2E-9A39-6780859552E3}" presName="accentRepeatNode" presStyleLbl="solidAlignAcc1" presStyleIdx="5" presStyleCnt="8"/>
      <dgm:spPr/>
    </dgm:pt>
    <dgm:pt modelId="{BFF5D90A-E5DB-457E-962A-778EC62836E7}" type="pres">
      <dgm:prSet presAssocID="{16FF6FC5-EC5E-42D7-912C-0B0CC18CB472}" presName="text4" presStyleCnt="0"/>
      <dgm:spPr/>
    </dgm:pt>
    <dgm:pt modelId="{9461E49C-30D4-46EC-9081-3B0F591548D2}" type="pres">
      <dgm:prSet presAssocID="{16FF6FC5-EC5E-42D7-912C-0B0CC18CB47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F7CE3-237F-4CF2-AEDA-4B3F527609DE}" type="pres">
      <dgm:prSet presAssocID="{16FF6FC5-EC5E-42D7-912C-0B0CC18CB472}" presName="textaccent4" presStyleCnt="0"/>
      <dgm:spPr/>
    </dgm:pt>
    <dgm:pt modelId="{FC662C4E-E7D3-4BEF-B72C-307312F00E65}" type="pres">
      <dgm:prSet presAssocID="{16FF6FC5-EC5E-42D7-912C-0B0CC18CB472}" presName="accentRepeatNode" presStyleLbl="solidAlignAcc1" presStyleIdx="6" presStyleCnt="8"/>
      <dgm:spPr/>
    </dgm:pt>
    <dgm:pt modelId="{C3A5FE92-03AF-49BF-9D3C-04A116506B8B}" type="pres">
      <dgm:prSet presAssocID="{B08E4FB6-E501-4635-98A7-287CDAAFB820}" presName="image4" presStyleCnt="0"/>
      <dgm:spPr/>
    </dgm:pt>
    <dgm:pt modelId="{34CD82FD-6F4F-40DE-9F99-2BCC069DC6F6}" type="pres">
      <dgm:prSet presAssocID="{B08E4FB6-E501-4635-98A7-287CDAAFB820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F8BC599E-EECB-4092-9B47-4BBBFF1A908D}" type="pres">
      <dgm:prSet presAssocID="{B08E4FB6-E501-4635-98A7-287CDAAFB820}" presName="imageaccent4" presStyleCnt="0"/>
      <dgm:spPr/>
    </dgm:pt>
    <dgm:pt modelId="{B3A2FBA3-CBEC-4A81-BAF8-DC9CF25F54FF}" type="pres">
      <dgm:prSet presAssocID="{B08E4FB6-E501-4635-98A7-287CDAAFB820}" presName="accentRepeatNode" presStyleLbl="solidAlignAcc1" presStyleIdx="7" presStyleCnt="8"/>
      <dgm:spPr/>
    </dgm:pt>
  </dgm:ptLst>
  <dgm:cxnLst>
    <dgm:cxn modelId="{F3A55272-92EA-4C29-826B-7A49B036AE7C}" type="presOf" srcId="{BB2C516A-7654-43B9-AF56-492F0D45058B}" destId="{77FB30E7-0CCD-4EE8-A48C-B4289C5E5300}" srcOrd="0" destOrd="0" presId="urn:microsoft.com/office/officeart/2008/layout/HexagonCluster"/>
    <dgm:cxn modelId="{510D9E07-BA7E-4EE4-969F-BAB39D80C582}" type="presOf" srcId="{ECB77D10-F616-44CE-AA4C-4DB544AF4DBD}" destId="{F10A182D-3717-45DD-84D1-60A3E39BDC3E}" srcOrd="0" destOrd="0" presId="urn:microsoft.com/office/officeart/2008/layout/HexagonCluster"/>
    <dgm:cxn modelId="{9DE29D74-D204-40B4-8BFA-78A23678FDEF}" srcId="{BB2C516A-7654-43B9-AF56-492F0D45058B}" destId="{ECB77D10-F616-44CE-AA4C-4DB544AF4DBD}" srcOrd="2" destOrd="0" parTransId="{99749CA1-BC90-4EB2-966D-A14DF6A6B926}" sibTransId="{6FC98766-82BF-4F2E-9A39-6780859552E3}"/>
    <dgm:cxn modelId="{4680A37F-63BD-4DD4-ABBA-A3E3BDBFDF28}" srcId="{BB2C516A-7654-43B9-AF56-492F0D45058B}" destId="{00E61418-604A-4FA7-9704-2ADA8500231F}" srcOrd="0" destOrd="0" parTransId="{44581E9C-64F8-4474-B5F9-1376096E99C9}" sibTransId="{E3C25113-9733-41D1-8BF5-09C310FAA909}"/>
    <dgm:cxn modelId="{B0485640-A199-4BC3-8785-568DC51F75C9}" type="presOf" srcId="{16FF6FC5-EC5E-42D7-912C-0B0CC18CB472}" destId="{9461E49C-30D4-46EC-9081-3B0F591548D2}" srcOrd="0" destOrd="0" presId="urn:microsoft.com/office/officeart/2008/layout/HexagonCluster"/>
    <dgm:cxn modelId="{297868B1-6FA0-431D-AAD1-1229F8A9C803}" type="presOf" srcId="{B08E4FB6-E501-4635-98A7-287CDAAFB820}" destId="{34CD82FD-6F4F-40DE-9F99-2BCC069DC6F6}" srcOrd="0" destOrd="0" presId="urn:microsoft.com/office/officeart/2008/layout/HexagonCluster"/>
    <dgm:cxn modelId="{327BAB51-5CAE-4CF1-B1A9-B3EB613A2DC7}" type="presOf" srcId="{E3C25113-9733-41D1-8BF5-09C310FAA909}" destId="{D95FCDF7-60B6-478F-9596-E8A5B02DA49C}" srcOrd="0" destOrd="0" presId="urn:microsoft.com/office/officeart/2008/layout/HexagonCluster"/>
    <dgm:cxn modelId="{017498F6-7BE2-42B2-8AE2-DF197215ECF9}" type="presOf" srcId="{00E61418-604A-4FA7-9704-2ADA8500231F}" destId="{80814E41-B545-4766-B495-40E01C52F701}" srcOrd="0" destOrd="0" presId="urn:microsoft.com/office/officeart/2008/layout/HexagonCluster"/>
    <dgm:cxn modelId="{CFC72C19-3C73-41B8-85DE-25EA55A51431}" srcId="{BB2C516A-7654-43B9-AF56-492F0D45058B}" destId="{7F5C5987-9EBF-4605-9790-19EAFCF2097C}" srcOrd="1" destOrd="0" parTransId="{9DAD8E19-11AA-4DDA-8BC1-6C9BE4FD2EAB}" sibTransId="{94C0B782-3E4E-4061-BBD2-723A4A6ADC99}"/>
    <dgm:cxn modelId="{1EAEFD9A-F9B4-4145-8484-24D670BB1711}" srcId="{BB2C516A-7654-43B9-AF56-492F0D45058B}" destId="{16FF6FC5-EC5E-42D7-912C-0B0CC18CB472}" srcOrd="3" destOrd="0" parTransId="{771F635C-011A-497B-9771-94B49CBD0B5E}" sibTransId="{B08E4FB6-E501-4635-98A7-287CDAAFB820}"/>
    <dgm:cxn modelId="{56E333C0-05D1-44D0-ABD3-E42A87F53452}" type="presOf" srcId="{7F5C5987-9EBF-4605-9790-19EAFCF2097C}" destId="{DBD2B9E3-4B1D-4CC6-8777-4655CB06E12E}" srcOrd="0" destOrd="0" presId="urn:microsoft.com/office/officeart/2008/layout/HexagonCluster"/>
    <dgm:cxn modelId="{2D829D9B-7655-4A45-B820-6C2F636B77EA}" type="presOf" srcId="{94C0B782-3E4E-4061-BBD2-723A4A6ADC99}" destId="{A70FBD3A-58E5-4586-9746-B0174A1472D6}" srcOrd="0" destOrd="0" presId="urn:microsoft.com/office/officeart/2008/layout/HexagonCluster"/>
    <dgm:cxn modelId="{0F303799-53CB-4AD1-87AD-F482CE5E634E}" type="presOf" srcId="{6FC98766-82BF-4F2E-9A39-6780859552E3}" destId="{944FB32A-AFB0-4B9B-8179-06ED8BA32AAA}" srcOrd="0" destOrd="0" presId="urn:microsoft.com/office/officeart/2008/layout/HexagonCluster"/>
    <dgm:cxn modelId="{FD89E274-4EE5-4124-8E42-7AF240318EED}" type="presParOf" srcId="{77FB30E7-0CCD-4EE8-A48C-B4289C5E5300}" destId="{4C1DC935-4E03-4DB8-8356-B924049E1BAD}" srcOrd="0" destOrd="0" presId="urn:microsoft.com/office/officeart/2008/layout/HexagonCluster"/>
    <dgm:cxn modelId="{0666EBCA-F8E3-426B-98D6-42C40F43D276}" type="presParOf" srcId="{4C1DC935-4E03-4DB8-8356-B924049E1BAD}" destId="{80814E41-B545-4766-B495-40E01C52F701}" srcOrd="0" destOrd="0" presId="urn:microsoft.com/office/officeart/2008/layout/HexagonCluster"/>
    <dgm:cxn modelId="{CC52D49C-8403-4F12-AE8A-F5BD09BFF3DE}" type="presParOf" srcId="{77FB30E7-0CCD-4EE8-A48C-B4289C5E5300}" destId="{F5BF6D7F-BDB7-46E3-AF8E-E31AEB150D9A}" srcOrd="1" destOrd="0" presId="urn:microsoft.com/office/officeart/2008/layout/HexagonCluster"/>
    <dgm:cxn modelId="{90601950-8119-4B71-85F4-763DC7ABCAEC}" type="presParOf" srcId="{F5BF6D7F-BDB7-46E3-AF8E-E31AEB150D9A}" destId="{FD0E6EE3-1A6A-4F0E-BC6F-29534EB60B76}" srcOrd="0" destOrd="0" presId="urn:microsoft.com/office/officeart/2008/layout/HexagonCluster"/>
    <dgm:cxn modelId="{72E064E9-014C-4393-BE5A-22339C24DEB7}" type="presParOf" srcId="{77FB30E7-0CCD-4EE8-A48C-B4289C5E5300}" destId="{E831D576-AD59-40B5-B376-02EB6978DA2B}" srcOrd="2" destOrd="0" presId="urn:microsoft.com/office/officeart/2008/layout/HexagonCluster"/>
    <dgm:cxn modelId="{FB635BC0-8748-4DB0-ABF8-D7685EA79472}" type="presParOf" srcId="{E831D576-AD59-40B5-B376-02EB6978DA2B}" destId="{D95FCDF7-60B6-478F-9596-E8A5B02DA49C}" srcOrd="0" destOrd="0" presId="urn:microsoft.com/office/officeart/2008/layout/HexagonCluster"/>
    <dgm:cxn modelId="{3FD360B6-FD3A-488A-BE6D-D36274756614}" type="presParOf" srcId="{77FB30E7-0CCD-4EE8-A48C-B4289C5E5300}" destId="{5E65A0C9-0AEF-416A-BDF7-0F845480A3E7}" srcOrd="3" destOrd="0" presId="urn:microsoft.com/office/officeart/2008/layout/HexagonCluster"/>
    <dgm:cxn modelId="{F0330679-E1F3-4D29-8E95-9936F1DE2B27}" type="presParOf" srcId="{5E65A0C9-0AEF-416A-BDF7-0F845480A3E7}" destId="{210FA05E-891A-4EDC-AF90-B1C8A75C0B96}" srcOrd="0" destOrd="0" presId="urn:microsoft.com/office/officeart/2008/layout/HexagonCluster"/>
    <dgm:cxn modelId="{487B0E46-25BE-406D-A684-390EC1072F14}" type="presParOf" srcId="{77FB30E7-0CCD-4EE8-A48C-B4289C5E5300}" destId="{8192B424-9217-475F-AEBD-51CBBB1E274D}" srcOrd="4" destOrd="0" presId="urn:microsoft.com/office/officeart/2008/layout/HexagonCluster"/>
    <dgm:cxn modelId="{A32978E3-E3DD-4938-BBB0-DE3F39A65669}" type="presParOf" srcId="{8192B424-9217-475F-AEBD-51CBBB1E274D}" destId="{DBD2B9E3-4B1D-4CC6-8777-4655CB06E12E}" srcOrd="0" destOrd="0" presId="urn:microsoft.com/office/officeart/2008/layout/HexagonCluster"/>
    <dgm:cxn modelId="{B8FE97AC-0A8F-4FF7-9597-C625317946B8}" type="presParOf" srcId="{77FB30E7-0CCD-4EE8-A48C-B4289C5E5300}" destId="{4F495F8C-9535-4289-81FE-32070827C2DC}" srcOrd="5" destOrd="0" presId="urn:microsoft.com/office/officeart/2008/layout/HexagonCluster"/>
    <dgm:cxn modelId="{0731A779-F0F2-4227-A8F0-1667E03EE744}" type="presParOf" srcId="{4F495F8C-9535-4289-81FE-32070827C2DC}" destId="{82F0C5CE-F599-4986-9005-DFA79678A06D}" srcOrd="0" destOrd="0" presId="urn:microsoft.com/office/officeart/2008/layout/HexagonCluster"/>
    <dgm:cxn modelId="{AD37908A-CED0-4897-A95A-877F9643C87A}" type="presParOf" srcId="{77FB30E7-0CCD-4EE8-A48C-B4289C5E5300}" destId="{82CEB692-14A6-4990-B1C6-D51F6CC2805E}" srcOrd="6" destOrd="0" presId="urn:microsoft.com/office/officeart/2008/layout/HexagonCluster"/>
    <dgm:cxn modelId="{E7D1EE84-1A39-470F-B015-B75961136A3B}" type="presParOf" srcId="{82CEB692-14A6-4990-B1C6-D51F6CC2805E}" destId="{A70FBD3A-58E5-4586-9746-B0174A1472D6}" srcOrd="0" destOrd="0" presId="urn:microsoft.com/office/officeart/2008/layout/HexagonCluster"/>
    <dgm:cxn modelId="{11F239C0-5742-4FA7-A3EC-CC63B25E71E3}" type="presParOf" srcId="{77FB30E7-0CCD-4EE8-A48C-B4289C5E5300}" destId="{A7ABC737-C96D-4982-9E2D-E8C3039312D6}" srcOrd="7" destOrd="0" presId="urn:microsoft.com/office/officeart/2008/layout/HexagonCluster"/>
    <dgm:cxn modelId="{C539373A-CAAD-47A7-85B3-4D58F139EE16}" type="presParOf" srcId="{A7ABC737-C96D-4982-9E2D-E8C3039312D6}" destId="{46411349-9AE3-463E-9B63-A60E2435068E}" srcOrd="0" destOrd="0" presId="urn:microsoft.com/office/officeart/2008/layout/HexagonCluster"/>
    <dgm:cxn modelId="{1C3DFA27-2F82-4F03-B14B-50A322C8694D}" type="presParOf" srcId="{77FB30E7-0CCD-4EE8-A48C-B4289C5E5300}" destId="{D1093768-E450-4F68-8648-6B49A502DC70}" srcOrd="8" destOrd="0" presId="urn:microsoft.com/office/officeart/2008/layout/HexagonCluster"/>
    <dgm:cxn modelId="{37052231-4CE0-41DA-99A7-8AD343C4F4E6}" type="presParOf" srcId="{D1093768-E450-4F68-8648-6B49A502DC70}" destId="{F10A182D-3717-45DD-84D1-60A3E39BDC3E}" srcOrd="0" destOrd="0" presId="urn:microsoft.com/office/officeart/2008/layout/HexagonCluster"/>
    <dgm:cxn modelId="{92D3E686-D21D-4BA3-AACA-449467E8588F}" type="presParOf" srcId="{77FB30E7-0CCD-4EE8-A48C-B4289C5E5300}" destId="{7B188588-C70C-4207-8959-9D944F259AA5}" srcOrd="9" destOrd="0" presId="urn:microsoft.com/office/officeart/2008/layout/HexagonCluster"/>
    <dgm:cxn modelId="{033FF51A-BC4B-4B74-9EF8-C302D01B0D9E}" type="presParOf" srcId="{7B188588-C70C-4207-8959-9D944F259AA5}" destId="{978BB70C-5FB1-4920-8E7A-A3CECDD53788}" srcOrd="0" destOrd="0" presId="urn:microsoft.com/office/officeart/2008/layout/HexagonCluster"/>
    <dgm:cxn modelId="{B54D282D-62A7-4FF9-9338-6A20D965B2DC}" type="presParOf" srcId="{77FB30E7-0CCD-4EE8-A48C-B4289C5E5300}" destId="{C26E86E2-BF9A-4E19-A43B-0EB9DA2B3932}" srcOrd="10" destOrd="0" presId="urn:microsoft.com/office/officeart/2008/layout/HexagonCluster"/>
    <dgm:cxn modelId="{392FDD6A-0504-43E2-970D-07149DB9C032}" type="presParOf" srcId="{C26E86E2-BF9A-4E19-A43B-0EB9DA2B3932}" destId="{944FB32A-AFB0-4B9B-8179-06ED8BA32AAA}" srcOrd="0" destOrd="0" presId="urn:microsoft.com/office/officeart/2008/layout/HexagonCluster"/>
    <dgm:cxn modelId="{6F038CAD-DB8B-4E76-BB5C-3E335191D6C4}" type="presParOf" srcId="{77FB30E7-0CCD-4EE8-A48C-B4289C5E5300}" destId="{A110A34A-1B2B-458C-95F2-A2B449793541}" srcOrd="11" destOrd="0" presId="urn:microsoft.com/office/officeart/2008/layout/HexagonCluster"/>
    <dgm:cxn modelId="{60758355-1D94-4A67-ABD2-BCC840B86632}" type="presParOf" srcId="{A110A34A-1B2B-458C-95F2-A2B449793541}" destId="{B0FB1917-AA0B-44D0-BFAD-F62A63FBBFE3}" srcOrd="0" destOrd="0" presId="urn:microsoft.com/office/officeart/2008/layout/HexagonCluster"/>
    <dgm:cxn modelId="{96312A23-900C-4978-A27D-2D4B08551854}" type="presParOf" srcId="{77FB30E7-0CCD-4EE8-A48C-B4289C5E5300}" destId="{BFF5D90A-E5DB-457E-962A-778EC62836E7}" srcOrd="12" destOrd="0" presId="urn:microsoft.com/office/officeart/2008/layout/HexagonCluster"/>
    <dgm:cxn modelId="{8837ECCD-A1AE-4124-A0CD-8A96881A363C}" type="presParOf" srcId="{BFF5D90A-E5DB-457E-962A-778EC62836E7}" destId="{9461E49C-30D4-46EC-9081-3B0F591548D2}" srcOrd="0" destOrd="0" presId="urn:microsoft.com/office/officeart/2008/layout/HexagonCluster"/>
    <dgm:cxn modelId="{30D2F825-4F19-4AC0-997C-C3131CCF3C5C}" type="presParOf" srcId="{77FB30E7-0CCD-4EE8-A48C-B4289C5E5300}" destId="{1ECF7CE3-237F-4CF2-AEDA-4B3F527609DE}" srcOrd="13" destOrd="0" presId="urn:microsoft.com/office/officeart/2008/layout/HexagonCluster"/>
    <dgm:cxn modelId="{6987B2F1-3A0C-47B9-8D75-507DFFBFC8FB}" type="presParOf" srcId="{1ECF7CE3-237F-4CF2-AEDA-4B3F527609DE}" destId="{FC662C4E-E7D3-4BEF-B72C-307312F00E65}" srcOrd="0" destOrd="0" presId="urn:microsoft.com/office/officeart/2008/layout/HexagonCluster"/>
    <dgm:cxn modelId="{2829BC03-2767-4D20-A059-9BD50C4E9F60}" type="presParOf" srcId="{77FB30E7-0CCD-4EE8-A48C-B4289C5E5300}" destId="{C3A5FE92-03AF-49BF-9D3C-04A116506B8B}" srcOrd="14" destOrd="0" presId="urn:microsoft.com/office/officeart/2008/layout/HexagonCluster"/>
    <dgm:cxn modelId="{D1B08E4F-D56E-49FB-A9A0-AB58A4D76269}" type="presParOf" srcId="{C3A5FE92-03AF-49BF-9D3C-04A116506B8B}" destId="{34CD82FD-6F4F-40DE-9F99-2BCC069DC6F6}" srcOrd="0" destOrd="0" presId="urn:microsoft.com/office/officeart/2008/layout/HexagonCluster"/>
    <dgm:cxn modelId="{54A6068B-B2E7-471B-AAAE-C2E05CF7E49F}" type="presParOf" srcId="{77FB30E7-0CCD-4EE8-A48C-B4289C5E5300}" destId="{F8BC599E-EECB-4092-9B47-4BBBFF1A908D}" srcOrd="15" destOrd="0" presId="urn:microsoft.com/office/officeart/2008/layout/HexagonCluster"/>
    <dgm:cxn modelId="{F5204547-1D28-4024-A49E-CAD9EABD822F}" type="presParOf" srcId="{F8BC599E-EECB-4092-9B47-4BBBFF1A908D}" destId="{B3A2FBA3-CBEC-4A81-BAF8-DC9CF25F54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31401-3D98-45B3-AFE2-FF676777224B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73839B-C2CB-4515-978F-4EC82D0138F8}">
      <dgm:prSet phldrT="[Text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互聯網</a:t>
          </a:r>
          <a:r>
            <a:rPr lang="en-GB" sz="2800" b="1" dirty="0" smtClean="0">
              <a:solidFill>
                <a:schemeClr val="tx1"/>
              </a:solidFill>
            </a:rPr>
            <a:t>+</a:t>
          </a:r>
          <a:endParaRPr lang="en-US" sz="2800" dirty="0">
            <a:solidFill>
              <a:schemeClr val="tx1"/>
            </a:solidFill>
          </a:endParaRPr>
        </a:p>
      </dgm:t>
    </dgm:pt>
    <dgm:pt modelId="{0EC9729D-BCDF-4E3B-B84E-C6F8CA2A1A3F}" type="parTrans" cxnId="{8C925A22-4F3D-485C-9FD5-C4AF615AA618}">
      <dgm:prSet/>
      <dgm:spPr/>
      <dgm:t>
        <a:bodyPr/>
        <a:lstStyle/>
        <a:p>
          <a:endParaRPr lang="en-US"/>
        </a:p>
      </dgm:t>
    </dgm:pt>
    <dgm:pt modelId="{3AC373F3-C080-420B-B156-02ED98E5FA08}" type="sibTrans" cxnId="{8C925A22-4F3D-485C-9FD5-C4AF615AA618}">
      <dgm:prSet/>
      <dgm:spPr/>
      <dgm:t>
        <a:bodyPr/>
        <a:lstStyle/>
        <a:p>
          <a:endParaRPr lang="en-US"/>
        </a:p>
      </dgm:t>
    </dgm:pt>
    <dgm:pt modelId="{BBD23776-F3C2-4378-B0B2-E489A79CEB44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金融</a:t>
          </a:r>
          <a:endParaRPr lang="en-US" dirty="0">
            <a:solidFill>
              <a:schemeClr val="tx1"/>
            </a:solidFill>
          </a:endParaRPr>
        </a:p>
      </dgm:t>
    </dgm:pt>
    <dgm:pt modelId="{AE3D7434-E8C4-4217-92AD-133B957581E9}" type="parTrans" cxnId="{55862C2D-A34D-45BF-9210-42CDEEC4C288}">
      <dgm:prSet/>
      <dgm:spPr/>
      <dgm:t>
        <a:bodyPr/>
        <a:lstStyle/>
        <a:p>
          <a:endParaRPr lang="en-US"/>
        </a:p>
      </dgm:t>
    </dgm:pt>
    <dgm:pt modelId="{894416F0-63F8-4E4E-A11C-8680342758E0}" type="sibTrans" cxnId="{55862C2D-A34D-45BF-9210-42CDEEC4C288}">
      <dgm:prSet/>
      <dgm:spPr/>
      <dgm:t>
        <a:bodyPr/>
        <a:lstStyle/>
        <a:p>
          <a:endParaRPr lang="en-US"/>
        </a:p>
      </dgm:t>
    </dgm:pt>
    <dgm:pt modelId="{74590198-4B9C-4A92-965F-C598271CA562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審計</a:t>
          </a:r>
          <a:endParaRPr lang="en-US" dirty="0">
            <a:solidFill>
              <a:schemeClr val="tx1"/>
            </a:solidFill>
          </a:endParaRPr>
        </a:p>
      </dgm:t>
    </dgm:pt>
    <dgm:pt modelId="{D4F9ABE1-1EA0-432F-9F10-9EB903015A97}" type="parTrans" cxnId="{BDE32C30-61FD-48AF-BFD5-1000169EB004}">
      <dgm:prSet/>
      <dgm:spPr/>
      <dgm:t>
        <a:bodyPr/>
        <a:lstStyle/>
        <a:p>
          <a:endParaRPr lang="en-US"/>
        </a:p>
      </dgm:t>
    </dgm:pt>
    <dgm:pt modelId="{AC586AFD-8DD1-43EF-835B-AE89C41CFD18}" type="sibTrans" cxnId="{BDE32C30-61FD-48AF-BFD5-1000169EB004}">
      <dgm:prSet/>
      <dgm:spPr/>
      <dgm:t>
        <a:bodyPr/>
        <a:lstStyle/>
        <a:p>
          <a:endParaRPr lang="en-US"/>
        </a:p>
      </dgm:t>
    </dgm:pt>
    <dgm:pt modelId="{5A93F4D4-96DB-4198-AAE9-BB0F2D07965A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服務</a:t>
          </a:r>
          <a:endParaRPr lang="en-US" dirty="0">
            <a:solidFill>
              <a:schemeClr val="tx1"/>
            </a:solidFill>
          </a:endParaRPr>
        </a:p>
      </dgm:t>
    </dgm:pt>
    <dgm:pt modelId="{C3531B2A-789A-43EF-ACB0-F3315E341660}" type="parTrans" cxnId="{AD4154FA-E1CD-4904-8045-720C7831F202}">
      <dgm:prSet/>
      <dgm:spPr/>
      <dgm:t>
        <a:bodyPr/>
        <a:lstStyle/>
        <a:p>
          <a:endParaRPr lang="en-US"/>
        </a:p>
      </dgm:t>
    </dgm:pt>
    <dgm:pt modelId="{29A65C56-AE66-44BE-A27E-44004BA251A0}" type="sibTrans" cxnId="{AD4154FA-E1CD-4904-8045-720C7831F202}">
      <dgm:prSet/>
      <dgm:spPr/>
      <dgm:t>
        <a:bodyPr/>
        <a:lstStyle/>
        <a:p>
          <a:endParaRPr lang="en-US"/>
        </a:p>
      </dgm:t>
    </dgm:pt>
    <dgm:pt modelId="{A8747D46-415B-4FD0-8242-7E203738ADEA}">
      <dgm:prSet phldrT="[Text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投資</a:t>
          </a:r>
          <a:endParaRPr lang="en-US" dirty="0">
            <a:solidFill>
              <a:schemeClr val="tx1"/>
            </a:solidFill>
          </a:endParaRPr>
        </a:p>
      </dgm:t>
    </dgm:pt>
    <dgm:pt modelId="{C33CCE82-52A3-464E-88C7-378B002489AD}" type="parTrans" cxnId="{A974B64F-BD1E-4FAB-A2A4-B39D1BBBB124}">
      <dgm:prSet/>
      <dgm:spPr/>
      <dgm:t>
        <a:bodyPr/>
        <a:lstStyle/>
        <a:p>
          <a:endParaRPr lang="en-US"/>
        </a:p>
      </dgm:t>
    </dgm:pt>
    <dgm:pt modelId="{FD279159-E359-4031-8560-67B281B2D457}" type="sibTrans" cxnId="{A974B64F-BD1E-4FAB-A2A4-B39D1BBBB124}">
      <dgm:prSet/>
      <dgm:spPr/>
      <dgm:t>
        <a:bodyPr/>
        <a:lstStyle/>
        <a:p>
          <a:endParaRPr lang="en-US"/>
        </a:p>
      </dgm:t>
    </dgm:pt>
    <dgm:pt modelId="{9D2C26B4-2B3B-4584-BCEA-FB12D1205BB6}" type="pres">
      <dgm:prSet presAssocID="{10D31401-3D98-45B3-AFE2-FF67677722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FB0A5-2300-4734-BE4D-A0AE771D8198}" type="pres">
      <dgm:prSet presAssocID="{10D31401-3D98-45B3-AFE2-FF676777224B}" presName="radial" presStyleCnt="0">
        <dgm:presLayoutVars>
          <dgm:animLvl val="ctr"/>
        </dgm:presLayoutVars>
      </dgm:prSet>
      <dgm:spPr/>
    </dgm:pt>
    <dgm:pt modelId="{56250E46-3FEA-400C-98CF-65D1BE06259D}" type="pres">
      <dgm:prSet presAssocID="{2B73839B-C2CB-4515-978F-4EC82D0138F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0BCEFA02-B98A-4AD0-9D66-9D02C76C1937}" type="pres">
      <dgm:prSet presAssocID="{BBD23776-F3C2-4378-B0B2-E489A79CEB4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ABB4D-D407-413B-B155-F137B5A8DF08}" type="pres">
      <dgm:prSet presAssocID="{74590198-4B9C-4A92-965F-C598271CA56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5DF17-5635-4B4E-AF08-9E655B1BA106}" type="pres">
      <dgm:prSet presAssocID="{5A93F4D4-96DB-4198-AAE9-BB0F2D07965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1FC3B-B688-4111-8EA8-C14565E7434A}" type="pres">
      <dgm:prSet presAssocID="{A8747D46-415B-4FD0-8242-7E203738ADE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970E2-6BB4-4425-87D7-219C5B897CAC}" type="presOf" srcId="{A8747D46-415B-4FD0-8242-7E203738ADEA}" destId="{01B1FC3B-B688-4111-8EA8-C14565E7434A}" srcOrd="0" destOrd="0" presId="urn:microsoft.com/office/officeart/2005/8/layout/radial3"/>
    <dgm:cxn modelId="{8C925A22-4F3D-485C-9FD5-C4AF615AA618}" srcId="{10D31401-3D98-45B3-AFE2-FF676777224B}" destId="{2B73839B-C2CB-4515-978F-4EC82D0138F8}" srcOrd="0" destOrd="0" parTransId="{0EC9729D-BCDF-4E3B-B84E-C6F8CA2A1A3F}" sibTransId="{3AC373F3-C080-420B-B156-02ED98E5FA08}"/>
    <dgm:cxn modelId="{A8A15DBB-DF16-4821-AD35-3FD1F4DCB91E}" type="presOf" srcId="{5A93F4D4-96DB-4198-AAE9-BB0F2D07965A}" destId="{5EE5DF17-5635-4B4E-AF08-9E655B1BA106}" srcOrd="0" destOrd="0" presId="urn:microsoft.com/office/officeart/2005/8/layout/radial3"/>
    <dgm:cxn modelId="{55862C2D-A34D-45BF-9210-42CDEEC4C288}" srcId="{2B73839B-C2CB-4515-978F-4EC82D0138F8}" destId="{BBD23776-F3C2-4378-B0B2-E489A79CEB44}" srcOrd="0" destOrd="0" parTransId="{AE3D7434-E8C4-4217-92AD-133B957581E9}" sibTransId="{894416F0-63F8-4E4E-A11C-8680342758E0}"/>
    <dgm:cxn modelId="{BDE32C30-61FD-48AF-BFD5-1000169EB004}" srcId="{2B73839B-C2CB-4515-978F-4EC82D0138F8}" destId="{74590198-4B9C-4A92-965F-C598271CA562}" srcOrd="1" destOrd="0" parTransId="{D4F9ABE1-1EA0-432F-9F10-9EB903015A97}" sibTransId="{AC586AFD-8DD1-43EF-835B-AE89C41CFD18}"/>
    <dgm:cxn modelId="{51E803EA-6A53-43D1-AF3E-3C315C97F014}" type="presOf" srcId="{BBD23776-F3C2-4378-B0B2-E489A79CEB44}" destId="{0BCEFA02-B98A-4AD0-9D66-9D02C76C1937}" srcOrd="0" destOrd="0" presId="urn:microsoft.com/office/officeart/2005/8/layout/radial3"/>
    <dgm:cxn modelId="{AD4154FA-E1CD-4904-8045-720C7831F202}" srcId="{2B73839B-C2CB-4515-978F-4EC82D0138F8}" destId="{5A93F4D4-96DB-4198-AAE9-BB0F2D07965A}" srcOrd="2" destOrd="0" parTransId="{C3531B2A-789A-43EF-ACB0-F3315E341660}" sibTransId="{29A65C56-AE66-44BE-A27E-44004BA251A0}"/>
    <dgm:cxn modelId="{85B770F9-825E-4EC5-886D-DB863B721972}" type="presOf" srcId="{74590198-4B9C-4A92-965F-C598271CA562}" destId="{9EEABB4D-D407-413B-B155-F137B5A8DF08}" srcOrd="0" destOrd="0" presId="urn:microsoft.com/office/officeart/2005/8/layout/radial3"/>
    <dgm:cxn modelId="{F1C865DC-F4CD-46C3-ACA9-9ABCEDA6B4BF}" type="presOf" srcId="{2B73839B-C2CB-4515-978F-4EC82D0138F8}" destId="{56250E46-3FEA-400C-98CF-65D1BE06259D}" srcOrd="0" destOrd="0" presId="urn:microsoft.com/office/officeart/2005/8/layout/radial3"/>
    <dgm:cxn modelId="{64BC7A52-5255-4808-8721-0714F625D81D}" type="presOf" srcId="{10D31401-3D98-45B3-AFE2-FF676777224B}" destId="{9D2C26B4-2B3B-4584-BCEA-FB12D1205BB6}" srcOrd="0" destOrd="0" presId="urn:microsoft.com/office/officeart/2005/8/layout/radial3"/>
    <dgm:cxn modelId="{A974B64F-BD1E-4FAB-A2A4-B39D1BBBB124}" srcId="{2B73839B-C2CB-4515-978F-4EC82D0138F8}" destId="{A8747D46-415B-4FD0-8242-7E203738ADEA}" srcOrd="3" destOrd="0" parTransId="{C33CCE82-52A3-464E-88C7-378B002489AD}" sibTransId="{FD279159-E359-4031-8560-67B281B2D457}"/>
    <dgm:cxn modelId="{631DC465-FFC4-455E-B9BB-B5098714DEAA}" type="presParOf" srcId="{9D2C26B4-2B3B-4584-BCEA-FB12D1205BB6}" destId="{56EFB0A5-2300-4734-BE4D-A0AE771D8198}" srcOrd="0" destOrd="0" presId="urn:microsoft.com/office/officeart/2005/8/layout/radial3"/>
    <dgm:cxn modelId="{B931DAFF-2CE6-415F-BA2C-78EEE84E6228}" type="presParOf" srcId="{56EFB0A5-2300-4734-BE4D-A0AE771D8198}" destId="{56250E46-3FEA-400C-98CF-65D1BE06259D}" srcOrd="0" destOrd="0" presId="urn:microsoft.com/office/officeart/2005/8/layout/radial3"/>
    <dgm:cxn modelId="{4929466D-A0F4-4512-A84E-C3A8B570D3CF}" type="presParOf" srcId="{56EFB0A5-2300-4734-BE4D-A0AE771D8198}" destId="{0BCEFA02-B98A-4AD0-9D66-9D02C76C1937}" srcOrd="1" destOrd="0" presId="urn:microsoft.com/office/officeart/2005/8/layout/radial3"/>
    <dgm:cxn modelId="{D82847B3-ACDB-4B92-9014-FEF62EA4E29E}" type="presParOf" srcId="{56EFB0A5-2300-4734-BE4D-A0AE771D8198}" destId="{9EEABB4D-D407-413B-B155-F137B5A8DF08}" srcOrd="2" destOrd="0" presId="urn:microsoft.com/office/officeart/2005/8/layout/radial3"/>
    <dgm:cxn modelId="{8C3729CC-CD8E-4C03-A5A4-40F1A811C2EF}" type="presParOf" srcId="{56EFB0A5-2300-4734-BE4D-A0AE771D8198}" destId="{5EE5DF17-5635-4B4E-AF08-9E655B1BA106}" srcOrd="3" destOrd="0" presId="urn:microsoft.com/office/officeart/2005/8/layout/radial3"/>
    <dgm:cxn modelId="{92977EB7-381B-477F-B40F-BA8532FE6238}" type="presParOf" srcId="{56EFB0A5-2300-4734-BE4D-A0AE771D8198}" destId="{01B1FC3B-B688-4111-8EA8-C14565E7434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14E41-B545-4766-B495-40E01C52F701}">
      <dsp:nvSpPr>
        <dsp:cNvPr id="0" name=""/>
        <dsp:cNvSpPr/>
      </dsp:nvSpPr>
      <dsp:spPr>
        <a:xfrm>
          <a:off x="1439006" y="2943080"/>
          <a:ext cx="1695145" cy="145508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移動應用</a:t>
          </a:r>
          <a:r>
            <a:rPr lang="en-US" sz="2200" kern="1200" dirty="0" smtClean="0"/>
            <a:t>Mobile Apps</a:t>
          </a:r>
          <a:endParaRPr lang="en-US" sz="2200" kern="1200" dirty="0"/>
        </a:p>
      </dsp:txBody>
      <dsp:txXfrm>
        <a:off x="1701525" y="3168422"/>
        <a:ext cx="1170107" cy="1004402"/>
      </dsp:txXfrm>
    </dsp:sp>
    <dsp:sp modelId="{FD0E6EE3-1A6A-4F0E-BC6F-29534EB60B76}">
      <dsp:nvSpPr>
        <dsp:cNvPr id="0" name=""/>
        <dsp:cNvSpPr/>
      </dsp:nvSpPr>
      <dsp:spPr>
        <a:xfrm>
          <a:off x="1492026" y="3586070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FCDF7-60B6-478F-9596-E8A5B02DA49C}">
      <dsp:nvSpPr>
        <dsp:cNvPr id="0" name=""/>
        <dsp:cNvSpPr/>
      </dsp:nvSpPr>
      <dsp:spPr>
        <a:xfrm>
          <a:off x="0" y="2152122"/>
          <a:ext cx="1695145" cy="1455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FA05E-891A-4EDC-AF90-B1C8A75C0B96}">
      <dsp:nvSpPr>
        <dsp:cNvPr id="0" name=""/>
        <dsp:cNvSpPr/>
      </dsp:nvSpPr>
      <dsp:spPr>
        <a:xfrm>
          <a:off x="1147770" y="3405434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2B9E3-4B1D-4CC6-8777-4655CB06E12E}">
      <dsp:nvSpPr>
        <dsp:cNvPr id="0" name=""/>
        <dsp:cNvSpPr/>
      </dsp:nvSpPr>
      <dsp:spPr>
        <a:xfrm>
          <a:off x="2876519" y="2140976"/>
          <a:ext cx="1695145" cy="145508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大數據</a:t>
          </a:r>
          <a:r>
            <a:rPr lang="en-US" sz="2200" kern="1200" dirty="0" smtClean="0"/>
            <a:t>Big Data</a:t>
          </a:r>
          <a:endParaRPr lang="en-US" sz="2200" kern="1200" dirty="0"/>
        </a:p>
      </dsp:txBody>
      <dsp:txXfrm>
        <a:off x="3139038" y="2366318"/>
        <a:ext cx="1170107" cy="1004402"/>
      </dsp:txXfrm>
    </dsp:sp>
    <dsp:sp modelId="{82F0C5CE-F599-4986-9005-DFA79678A06D}">
      <dsp:nvSpPr>
        <dsp:cNvPr id="0" name=""/>
        <dsp:cNvSpPr/>
      </dsp:nvSpPr>
      <dsp:spPr>
        <a:xfrm>
          <a:off x="4037731" y="3392751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FBD3A-58E5-4586-9746-B0174A1472D6}">
      <dsp:nvSpPr>
        <dsp:cNvPr id="0" name=""/>
        <dsp:cNvSpPr/>
      </dsp:nvSpPr>
      <dsp:spPr>
        <a:xfrm>
          <a:off x="4321500" y="2940774"/>
          <a:ext cx="1695145" cy="1455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11349-9AE3-463E-9B63-A60E2435068E}">
      <dsp:nvSpPr>
        <dsp:cNvPr id="0" name=""/>
        <dsp:cNvSpPr/>
      </dsp:nvSpPr>
      <dsp:spPr>
        <a:xfrm>
          <a:off x="4360331" y="3592604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A182D-3717-45DD-84D1-60A3E39BDC3E}">
      <dsp:nvSpPr>
        <dsp:cNvPr id="0" name=""/>
        <dsp:cNvSpPr/>
      </dsp:nvSpPr>
      <dsp:spPr>
        <a:xfrm>
          <a:off x="1439006" y="1356936"/>
          <a:ext cx="1695145" cy="145508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社交網絡</a:t>
          </a:r>
          <a:r>
            <a:rPr lang="en-US" sz="2200" kern="1200" dirty="0" smtClean="0"/>
            <a:t>Social Networks</a:t>
          </a:r>
          <a:endParaRPr lang="en-US" sz="2200" kern="1200" dirty="0"/>
        </a:p>
      </dsp:txBody>
      <dsp:txXfrm>
        <a:off x="1701525" y="1582278"/>
        <a:ext cx="1170107" cy="1004402"/>
      </dsp:txXfrm>
    </dsp:sp>
    <dsp:sp modelId="{978BB70C-5FB1-4920-8E7A-A3CECDD53788}">
      <dsp:nvSpPr>
        <dsp:cNvPr id="0" name=""/>
        <dsp:cNvSpPr/>
      </dsp:nvSpPr>
      <dsp:spPr>
        <a:xfrm>
          <a:off x="2592750" y="1386914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B32A-AFB0-4B9B-8179-06ED8BA32AAA}">
      <dsp:nvSpPr>
        <dsp:cNvPr id="0" name=""/>
        <dsp:cNvSpPr/>
      </dsp:nvSpPr>
      <dsp:spPr>
        <a:xfrm>
          <a:off x="2876519" y="554832"/>
          <a:ext cx="1695145" cy="1455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B1917-AA0B-44D0-BFAD-F62A63FBBFE3}">
      <dsp:nvSpPr>
        <dsp:cNvPr id="0" name=""/>
        <dsp:cNvSpPr/>
      </dsp:nvSpPr>
      <dsp:spPr>
        <a:xfrm>
          <a:off x="2915351" y="1199744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1E49C-30D4-46EC-9081-3B0F591548D2}">
      <dsp:nvSpPr>
        <dsp:cNvPr id="0" name=""/>
        <dsp:cNvSpPr/>
      </dsp:nvSpPr>
      <dsp:spPr>
        <a:xfrm>
          <a:off x="4321500" y="1354630"/>
          <a:ext cx="1695145" cy="14550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雲</a:t>
          </a:r>
          <a:r>
            <a:rPr lang="zh-TW" altLang="en-US" sz="2200" kern="1200" dirty="0" smtClean="0"/>
            <a:t>端</a:t>
          </a:r>
          <a:r>
            <a:rPr lang="zh-TW" sz="2200" kern="1200" dirty="0" smtClean="0"/>
            <a:t>服務</a:t>
          </a:r>
          <a:r>
            <a:rPr lang="en-US" sz="2200" kern="1200" dirty="0" smtClean="0"/>
            <a:t>Cloud Services</a:t>
          </a:r>
          <a:endParaRPr lang="en-US" sz="2200" kern="1200" dirty="0"/>
        </a:p>
      </dsp:txBody>
      <dsp:txXfrm>
        <a:off x="4584019" y="1579972"/>
        <a:ext cx="1170107" cy="1004402"/>
      </dsp:txXfrm>
    </dsp:sp>
    <dsp:sp modelId="{FC662C4E-E7D3-4BEF-B72C-307312F00E65}">
      <dsp:nvSpPr>
        <dsp:cNvPr id="0" name=""/>
        <dsp:cNvSpPr/>
      </dsp:nvSpPr>
      <dsp:spPr>
        <a:xfrm>
          <a:off x="5779175" y="1996851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D82FD-6F4F-40DE-9F99-2BCC069DC6F6}">
      <dsp:nvSpPr>
        <dsp:cNvPr id="0" name=""/>
        <dsp:cNvSpPr/>
      </dsp:nvSpPr>
      <dsp:spPr>
        <a:xfrm>
          <a:off x="5772454" y="2154428"/>
          <a:ext cx="1695145" cy="1455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FBA3-CBEC-4A81-BAF8-DC9CF25F54FF}">
      <dsp:nvSpPr>
        <dsp:cNvPr id="0" name=""/>
        <dsp:cNvSpPr/>
      </dsp:nvSpPr>
      <dsp:spPr>
        <a:xfrm>
          <a:off x="6114470" y="2180178"/>
          <a:ext cx="197891" cy="1706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0E46-3FEA-400C-98CF-65D1BE06259D}">
      <dsp:nvSpPr>
        <dsp:cNvPr id="0" name=""/>
        <dsp:cNvSpPr/>
      </dsp:nvSpPr>
      <dsp:spPr>
        <a:xfrm>
          <a:off x="1858764" y="893564"/>
          <a:ext cx="2226071" cy="22260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互聯網</a:t>
          </a:r>
          <a:r>
            <a:rPr lang="en-GB" sz="2800" b="1" kern="1200" dirty="0" smtClean="0">
              <a:solidFill>
                <a:schemeClr val="tx1"/>
              </a:solidFill>
            </a:rPr>
            <a:t>+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84765" y="1219565"/>
        <a:ext cx="1574069" cy="1574069"/>
      </dsp:txXfrm>
    </dsp:sp>
    <dsp:sp modelId="{0BCEFA02-B98A-4AD0-9D66-9D02C76C1937}">
      <dsp:nvSpPr>
        <dsp:cNvPr id="0" name=""/>
        <dsp:cNvSpPr/>
      </dsp:nvSpPr>
      <dsp:spPr>
        <a:xfrm>
          <a:off x="2415282" y="397"/>
          <a:ext cx="1113035" cy="1113035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金融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578282" y="163397"/>
        <a:ext cx="787035" cy="787035"/>
      </dsp:txXfrm>
    </dsp:sp>
    <dsp:sp modelId="{9EEABB4D-D407-413B-B155-F137B5A8DF08}">
      <dsp:nvSpPr>
        <dsp:cNvPr id="0" name=""/>
        <dsp:cNvSpPr/>
      </dsp:nvSpPr>
      <dsp:spPr>
        <a:xfrm>
          <a:off x="3864966" y="1450082"/>
          <a:ext cx="1113035" cy="1113035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審計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027966" y="1613082"/>
        <a:ext cx="787035" cy="787035"/>
      </dsp:txXfrm>
    </dsp:sp>
    <dsp:sp modelId="{5EE5DF17-5635-4B4E-AF08-9E655B1BA106}">
      <dsp:nvSpPr>
        <dsp:cNvPr id="0" name=""/>
        <dsp:cNvSpPr/>
      </dsp:nvSpPr>
      <dsp:spPr>
        <a:xfrm>
          <a:off x="2415282" y="2899766"/>
          <a:ext cx="1113035" cy="1113035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服務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578282" y="3062766"/>
        <a:ext cx="787035" cy="787035"/>
      </dsp:txXfrm>
    </dsp:sp>
    <dsp:sp modelId="{01B1FC3B-B688-4111-8EA8-C14565E7434A}">
      <dsp:nvSpPr>
        <dsp:cNvPr id="0" name=""/>
        <dsp:cNvSpPr/>
      </dsp:nvSpPr>
      <dsp:spPr>
        <a:xfrm>
          <a:off x="965597" y="1450082"/>
          <a:ext cx="1113035" cy="1113035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投資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28597" y="1613082"/>
        <a:ext cx="787035" cy="78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C00E-89C1-4C2F-90E2-3A4890B5C9E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4ECA-91ED-42DB-87A7-E9C30C9A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1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882D3-4B02-435D-A16A-BC44DF6377B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5" y="3275202"/>
            <a:ext cx="7951470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C813-130F-455A-95B1-374BC7F8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香港城市大学</a:t>
            </a:r>
            <a:r>
              <a:rPr lang="zh-TW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資訊系統學系工商管理學士</a:t>
            </a:r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学位注重于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「互聯網</a:t>
            </a:r>
            <a:r>
              <a:rPr lang="en-GB" sz="1200" b="0" dirty="0" smtClean="0">
                <a:solidFill>
                  <a:srgbClr val="C00000"/>
                </a:solidFill>
                <a:latin typeface="+mn-ea"/>
                <a:ea typeface="+mn-ea"/>
              </a:rPr>
              <a:t>+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」商業創新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教育，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智慧商業社會發展培育智慧型管理人才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，是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您未來事業的首選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。</a:t>
            </a:r>
            <a:endParaRPr lang="en-US" altLang="zh-CN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endParaRPr lang="en-US" altLang="zh-TW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Department of Information Systems at City University of Hong Kong educate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graduates with knowledge and skills in “Internet+” Business Innovation, we nurture smart people for smarter business.  It is your career choice of the future.</a:t>
            </a:r>
          </a:p>
          <a:p>
            <a:endParaRPr lang="en-US" altLang="zh-TW" sz="1200" b="0" baseline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endParaRPr lang="en-US" altLang="zh-TW" sz="1200" b="1" dirty="0" smtClean="0">
              <a:solidFill>
                <a:srgbClr val="C00000"/>
              </a:solidFill>
            </a:endParaRPr>
          </a:p>
          <a:p>
            <a:r>
              <a:rPr lang="en-US" altLang="zh-TW" sz="1200" b="1" dirty="0" smtClean="0">
                <a:solidFill>
                  <a:srgbClr val="C00000"/>
                </a:solidFill>
              </a:rPr>
              <a:t/>
            </a:r>
            <a:br>
              <a:rPr lang="en-US" altLang="zh-TW" sz="1200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社交媒体与社交网络正在成为社会主流，并逐步改变人们交流与阅读新闻的习惯。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Social media and social networks are </a:t>
            </a:r>
            <a:r>
              <a:rPr lang="en-US" altLang="zh-CN" dirty="0" smtClean="0"/>
              <a:t>becoming social norms and are </a:t>
            </a:r>
            <a:r>
              <a:rPr lang="en-US" dirty="0" smtClean="0"/>
              <a:t>changing the way people communicate</a:t>
            </a:r>
            <a:r>
              <a:rPr lang="en-US" baseline="0" dirty="0" smtClean="0"/>
              <a:t> and </a:t>
            </a:r>
            <a:r>
              <a:rPr lang="en-US" dirty="0" smtClean="0"/>
              <a:t>read news.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电子商务也在不断地演化，从满足需求到自我实现需求与激发需求的转变。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err="1" smtClean="0"/>
              <a:t>eCommerce</a:t>
            </a:r>
            <a:r>
              <a:rPr lang="en-US" dirty="0" smtClean="0"/>
              <a:t> is also</a:t>
            </a:r>
            <a:r>
              <a:rPr lang="en-US" baseline="0" dirty="0" smtClean="0"/>
              <a:t> evolving rapidly, from meeting user requirements to self-realizing the requirements and creating new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如果你是我们的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環球商業系統管理</a:t>
            </a:r>
            <a:r>
              <a:rPr lang="zh-CN" altLang="en-US" dirty="0" smtClean="0"/>
              <a:t>学士毕业生，你具备了互联网科技发展、商业模式、投资分析以及财务分析等知识与技能，你将知道如何投资“互联网</a:t>
            </a:r>
            <a:r>
              <a:rPr lang="en-US" altLang="zh-CN" dirty="0" smtClean="0"/>
              <a:t>+</a:t>
            </a:r>
            <a:r>
              <a:rPr lang="zh-CN" altLang="en-US" dirty="0" smtClean="0"/>
              <a:t>”创新企业，可以获得很高的投资回报。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If you are our graduates of Global Business Systems Management (GBSM), you will possess the knowledge and skills in Internet+ technologies, business models,</a:t>
            </a:r>
            <a:r>
              <a:rPr lang="en-US" baseline="0" dirty="0" smtClean="0"/>
              <a:t> market analysis and financial analysis.  You will have high return by investing in “Internet+” technology business.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香港城市大学</a:t>
            </a:r>
            <a:r>
              <a:rPr lang="zh-TW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資訊系統學系工商管理學士</a:t>
            </a:r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学位注重于培养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「互聯網</a:t>
            </a:r>
            <a:r>
              <a:rPr lang="en-GB" sz="1200" b="0" dirty="0" smtClean="0">
                <a:solidFill>
                  <a:srgbClr val="C00000"/>
                </a:solidFill>
                <a:latin typeface="+mn-ea"/>
                <a:ea typeface="+mn-ea"/>
              </a:rPr>
              <a:t>+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」商業創新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人才，是</a:t>
            </a:r>
            <a:r>
              <a:rPr lang="zh-TW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您未來事業的首選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。</a:t>
            </a:r>
            <a:endParaRPr lang="en-US" altLang="zh-CN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我们的专业包括：</a:t>
            </a:r>
            <a:endParaRPr lang="en-US" altLang="zh-CN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环球商业系统管理</a:t>
            </a:r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(GBSM)</a:t>
            </a:r>
          </a:p>
          <a:p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资讯管理</a:t>
            </a:r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(IM)</a:t>
            </a:r>
          </a:p>
          <a:p>
            <a:r>
              <a:rPr lang="zh-CN" altLang="en-US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     商务智能 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(BI)</a:t>
            </a:r>
          </a:p>
          <a:p>
            <a:r>
              <a:rPr lang="zh-CN" altLang="en-US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     信息系统审计 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(ISA)</a:t>
            </a:r>
          </a:p>
          <a:p>
            <a:r>
              <a:rPr lang="zh-CN" altLang="en-US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     互联网服务及社交网络 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(ISSN)</a:t>
            </a:r>
            <a:endParaRPr lang="en-US" altLang="zh-CN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endParaRPr lang="en-US" altLang="zh-TW" sz="1200" b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Department of Information Systems at City University of Hong Kong educate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graduates with knowledge and skills in “Internet+” Business Innovation, we nurture business leaders with careers of the future.</a:t>
            </a:r>
          </a:p>
          <a:p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Our majors and streams include:</a:t>
            </a:r>
          </a:p>
          <a:p>
            <a:r>
              <a:rPr lang="en-US" sz="1200" dirty="0" smtClean="0"/>
              <a:t>Global Business Systems Management (GBSM) </a:t>
            </a:r>
          </a:p>
          <a:p>
            <a:r>
              <a:rPr lang="en-US" sz="1200" dirty="0" smtClean="0"/>
              <a:t>Information Management (IM)</a:t>
            </a:r>
          </a:p>
          <a:p>
            <a:r>
              <a:rPr lang="en-US" sz="1200" dirty="0" smtClean="0"/>
              <a:t>    -Internet Services and Social Networks (ISSN)</a:t>
            </a:r>
          </a:p>
          <a:p>
            <a:r>
              <a:rPr lang="en-US" sz="1200" dirty="0" smtClean="0"/>
              <a:t>    -Business Intelligence (BI)</a:t>
            </a:r>
          </a:p>
          <a:p>
            <a:r>
              <a:rPr lang="en-US" sz="1200" dirty="0" smtClean="0"/>
              <a:t>    -Information Systems Auditing (ISA)</a:t>
            </a:r>
          </a:p>
          <a:p>
            <a:endParaRPr lang="en-US" altLang="zh-TW" sz="1200" b="0" baseline="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endParaRPr lang="en-US" altLang="zh-TW" sz="1200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 smtClean="0"/>
              <a:t>“互联网</a:t>
            </a:r>
            <a:r>
              <a:rPr lang="en-US" altLang="zh-CN" b="0" dirty="0" smtClean="0"/>
              <a:t>+</a:t>
            </a:r>
            <a:r>
              <a:rPr lang="zh-CN" altLang="en-US" b="0" dirty="0" smtClean="0"/>
              <a:t>”</a:t>
            </a:r>
            <a:r>
              <a:rPr lang="zh-TW" altLang="en-US" b="0" dirty="0" smtClean="0">
                <a:solidFill>
                  <a:srgbClr val="C00000"/>
                </a:solidFill>
              </a:rPr>
              <a:t>商業創新</a:t>
            </a:r>
            <a:r>
              <a:rPr lang="en-US" altLang="zh-TW" b="0" dirty="0" smtClean="0">
                <a:solidFill>
                  <a:srgbClr val="C00000"/>
                </a:solidFill>
              </a:rPr>
              <a:t>= </a:t>
            </a:r>
            <a:r>
              <a:rPr lang="zh-TW" altLang="en-US" b="0" dirty="0" smtClean="0">
                <a:solidFill>
                  <a:srgbClr val="C00000"/>
                </a:solidFill>
              </a:rPr>
              <a:t>「互聯網</a:t>
            </a:r>
            <a:r>
              <a:rPr lang="en-GB" b="0" dirty="0" smtClean="0">
                <a:solidFill>
                  <a:srgbClr val="C00000"/>
                </a:solidFill>
              </a:rPr>
              <a:t>+</a:t>
            </a:r>
            <a:r>
              <a:rPr lang="zh-TW" altLang="en-US" b="0" dirty="0" smtClean="0">
                <a:solidFill>
                  <a:srgbClr val="C00000"/>
                </a:solidFill>
              </a:rPr>
              <a:t>」</a:t>
            </a:r>
            <a:r>
              <a:rPr lang="zh-CN" altLang="en-US" b="0" dirty="0" smtClean="0">
                <a:solidFill>
                  <a:srgbClr val="C00000"/>
                </a:solidFill>
              </a:rPr>
              <a:t>金融，</a:t>
            </a:r>
            <a:r>
              <a:rPr lang="zh-TW" altLang="en-US" b="0" dirty="0" smtClean="0">
                <a:solidFill>
                  <a:srgbClr val="C00000"/>
                </a:solidFill>
              </a:rPr>
              <a:t>審計</a:t>
            </a:r>
            <a:r>
              <a:rPr lang="zh-CN" altLang="en-US" b="0" dirty="0" smtClean="0">
                <a:solidFill>
                  <a:srgbClr val="C00000"/>
                </a:solidFill>
              </a:rPr>
              <a:t>，</a:t>
            </a:r>
            <a:r>
              <a:rPr lang="zh-TW" altLang="en-US" b="0" dirty="0" smtClean="0">
                <a:solidFill>
                  <a:srgbClr val="C00000"/>
                </a:solidFill>
              </a:rPr>
              <a:t>服務</a:t>
            </a:r>
            <a:r>
              <a:rPr lang="zh-CN" altLang="en-US" b="0" dirty="0" smtClean="0">
                <a:solidFill>
                  <a:srgbClr val="C00000"/>
                </a:solidFill>
              </a:rPr>
              <a:t>，</a:t>
            </a:r>
            <a:r>
              <a:rPr lang="zh-TW" altLang="en-US" b="0" dirty="0" smtClean="0">
                <a:solidFill>
                  <a:srgbClr val="C00000"/>
                </a:solidFill>
              </a:rPr>
              <a:t>投資</a:t>
            </a:r>
            <a:r>
              <a:rPr lang="zh-CN" altLang="en-US" b="0" dirty="0" smtClean="0">
                <a:solidFill>
                  <a:srgbClr val="C00000"/>
                </a:solidFill>
              </a:rPr>
              <a:t>，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是</a:t>
            </a:r>
            <a:r>
              <a:rPr lang="zh-TW" altLang="en-US" sz="1200" b="0" dirty="0" smtClean="0">
                <a:solidFill>
                  <a:srgbClr val="C00000"/>
                </a:solidFill>
              </a:rPr>
              <a:t>您未來事業的首選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“Internet+” = Internet+ Financial Services, Auditing, Services and Investment, 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your career choice of the future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香港城市大学</a:t>
            </a:r>
            <a:r>
              <a:rPr lang="zh-TW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資訊系統學系</a:t>
            </a:r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为优秀的学生提供丰厚的学生奖学金，</a:t>
            </a:r>
            <a:r>
              <a:rPr lang="zh-TW" altLang="en-US" b="0" dirty="0" smtClean="0">
                <a:solidFill>
                  <a:srgbClr val="C00000"/>
                </a:solidFill>
                <a:latin typeface="+mn-ea"/>
              </a:rPr>
              <a:t>總額高達</a:t>
            </a:r>
            <a:r>
              <a:rPr lang="en-US" altLang="zh-TW" b="0" dirty="0" smtClean="0">
                <a:solidFill>
                  <a:srgbClr val="C00000"/>
                </a:solidFill>
                <a:latin typeface="+mn-ea"/>
              </a:rPr>
              <a:t>$</a:t>
            </a:r>
            <a:r>
              <a:rPr lang="en-US" altLang="zh-CN" b="0" dirty="0" smtClean="0">
                <a:solidFill>
                  <a:srgbClr val="C00000"/>
                </a:solidFill>
                <a:latin typeface="+mn-ea"/>
              </a:rPr>
              <a:t>5</a:t>
            </a:r>
            <a:r>
              <a:rPr lang="en-US" altLang="zh-TW" b="0" dirty="0" smtClean="0">
                <a:solidFill>
                  <a:srgbClr val="C00000"/>
                </a:solidFill>
                <a:latin typeface="+mn-ea"/>
              </a:rPr>
              <a:t>00,000</a:t>
            </a:r>
            <a:r>
              <a:rPr lang="zh-CN" altLang="en-US" b="0" dirty="0" smtClean="0">
                <a:solidFill>
                  <a:srgbClr val="C00000"/>
                </a:solidFill>
                <a:latin typeface="+mn-ea"/>
              </a:rPr>
              <a:t>元</a:t>
            </a:r>
            <a:r>
              <a:rPr lang="en-US" altLang="zh-CN" b="0" dirty="0" smtClean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b="0" dirty="0" smtClean="0">
                <a:solidFill>
                  <a:srgbClr val="C00000"/>
                </a:solidFill>
                <a:latin typeface="+mn-ea"/>
              </a:rPr>
              <a:t>年。</a:t>
            </a:r>
            <a:endParaRPr lang="en-US" altLang="zh-CN" b="0" dirty="0" smtClean="0">
              <a:solidFill>
                <a:srgbClr val="C00000"/>
              </a:solidFill>
              <a:latin typeface="+mn-ea"/>
            </a:endParaRPr>
          </a:p>
          <a:p>
            <a:endParaRPr lang="en-US" b="0" dirty="0" smtClean="0">
              <a:solidFill>
                <a:srgbClr val="C00000"/>
              </a:solidFill>
              <a:latin typeface="+mn-ea"/>
            </a:endParaRPr>
          </a:p>
          <a:p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Department of Information Systems at City University of Hong Kong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offers</a:t>
            </a:r>
            <a:r>
              <a:rPr lang="en-US" altLang="zh-CN" sz="1200" b="0" baseline="0" dirty="0" smtClean="0">
                <a:solidFill>
                  <a:srgbClr val="C00000"/>
                </a:solidFill>
                <a:latin typeface="+mn-ea"/>
                <a:ea typeface="+mn-ea"/>
              </a:rPr>
              <a:t> competitive scholarships with total of $500,000 per year for qualified students.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香港城市大学</a:t>
            </a:r>
            <a:r>
              <a:rPr lang="zh-TW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資訊系統學系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致力於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智慧商業社會發展培育智慧型管理人才。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Department of Information Systems at City University of Hong Kong</a:t>
            </a:r>
            <a:r>
              <a:rPr lang="zh-CN" altLang="en-US" sz="1200" b="0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CN" sz="1200" b="0" dirty="0" smtClean="0">
                <a:solidFill>
                  <a:srgbClr val="C00000"/>
                </a:solidFill>
                <a:latin typeface="+mn-ea"/>
                <a:ea typeface="+mn-ea"/>
              </a:rPr>
              <a:t>is committed to nurture smart people for smarter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过去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年，“互联网</a:t>
            </a:r>
            <a:r>
              <a:rPr lang="en-US" altLang="zh-CN" dirty="0" smtClean="0"/>
              <a:t>+</a:t>
            </a:r>
            <a:r>
              <a:rPr lang="zh-CN" altLang="en-US" dirty="0" smtClean="0"/>
              <a:t>”公司发展迅速，如腾讯公司在</a:t>
            </a:r>
            <a:r>
              <a:rPr lang="en-US" altLang="zh-CN" dirty="0" smtClean="0"/>
              <a:t>2003</a:t>
            </a:r>
            <a:r>
              <a:rPr lang="zh-CN" altLang="en-US" dirty="0" smtClean="0"/>
              <a:t>年香港上市，股票上涨超过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倍。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“Internet+” companies grow rapidly in the past 10</a:t>
            </a:r>
            <a:r>
              <a:rPr lang="en-US" baseline="0" dirty="0" smtClean="0"/>
              <a:t> years, e.g. </a:t>
            </a:r>
            <a:r>
              <a:rPr lang="en-US" baseline="0" dirty="0" err="1" smtClean="0"/>
              <a:t>Tencent</a:t>
            </a:r>
            <a:r>
              <a:rPr lang="en-US" baseline="0" dirty="0" smtClean="0"/>
              <a:t> was listed in </a:t>
            </a:r>
            <a:r>
              <a:rPr lang="en-US" baseline="0" dirty="0" err="1" smtClean="0"/>
              <a:t>HKeX</a:t>
            </a:r>
            <a:r>
              <a:rPr lang="en-US" baseline="0" dirty="0" smtClean="0"/>
              <a:t> in 2003 and its stock price has increased 200 times since then.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C00000"/>
                </a:solidFill>
              </a:rPr>
              <a:t>「互聯網</a:t>
            </a:r>
            <a:r>
              <a:rPr lang="en-US" altLang="zh-TW" sz="1200" dirty="0" smtClean="0">
                <a:solidFill>
                  <a:srgbClr val="C00000"/>
                </a:solidFill>
              </a:rPr>
              <a:t>+</a:t>
            </a:r>
            <a:r>
              <a:rPr lang="zh-TW" altLang="en-US" sz="1200" dirty="0" smtClean="0">
                <a:solidFill>
                  <a:srgbClr val="C00000"/>
                </a:solidFill>
              </a:rPr>
              <a:t>」</a:t>
            </a:r>
            <a:r>
              <a:rPr lang="zh-CN" altLang="en-US" sz="1200" dirty="0" smtClean="0">
                <a:solidFill>
                  <a:srgbClr val="C00000"/>
                </a:solidFill>
              </a:rPr>
              <a:t>包括：社交网络、移动应用、大数据分析、云端服务等。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“Internet+” includes social networks, mobile</a:t>
            </a:r>
            <a:r>
              <a:rPr lang="en-US" baseline="0" dirty="0" smtClean="0"/>
              <a:t> applications, big data analytics and cloud services, etc.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>
                <a:solidFill>
                  <a:srgbClr val="C00000"/>
                </a:solidFill>
              </a:rPr>
              <a:t>「互聯網</a:t>
            </a:r>
            <a:r>
              <a:rPr lang="en-GB" b="0" dirty="0" smtClean="0">
                <a:solidFill>
                  <a:srgbClr val="C00000"/>
                </a:solidFill>
              </a:rPr>
              <a:t>+</a:t>
            </a:r>
            <a:r>
              <a:rPr lang="zh-TW" altLang="en-US" b="0" dirty="0" smtClean="0">
                <a:solidFill>
                  <a:srgbClr val="C00000"/>
                </a:solidFill>
              </a:rPr>
              <a:t>」</a:t>
            </a:r>
            <a:r>
              <a:rPr lang="zh-CN" altLang="en-US" b="0" dirty="0" smtClean="0">
                <a:solidFill>
                  <a:srgbClr val="C00000"/>
                </a:solidFill>
              </a:rPr>
              <a:t>金融</a:t>
            </a:r>
            <a:r>
              <a:rPr lang="zh-TW" altLang="en-US" b="0" dirty="0" smtClean="0">
                <a:solidFill>
                  <a:srgbClr val="C00000"/>
                </a:solidFill>
              </a:rPr>
              <a:t>服務</a:t>
            </a:r>
            <a:r>
              <a:rPr lang="zh-CN" altLang="en-US" b="0" dirty="0" smtClean="0">
                <a:solidFill>
                  <a:srgbClr val="C00000"/>
                </a:solidFill>
              </a:rPr>
              <a:t>注重于利用大数据分析，创新金融服务</a:t>
            </a:r>
            <a:r>
              <a:rPr lang="zh-CN" altLang="en-US" dirty="0" smtClean="0"/>
              <a:t>等</a:t>
            </a:r>
            <a:r>
              <a:rPr lang="en-US" altLang="zh-CN" b="0" dirty="0" smtClean="0">
                <a:solidFill>
                  <a:srgbClr val="C00000"/>
                </a:solidFill>
              </a:rPr>
              <a:t>.</a:t>
            </a:r>
          </a:p>
          <a:p>
            <a:endParaRPr lang="en-US" b="0" dirty="0" smtClean="0">
              <a:solidFill>
                <a:srgbClr val="C00000"/>
              </a:solidFill>
            </a:endParaRPr>
          </a:p>
          <a:p>
            <a:r>
              <a:rPr lang="zh-CN" altLang="en-US" b="0" dirty="0" smtClean="0">
                <a:solidFill>
                  <a:srgbClr val="C00000"/>
                </a:solidFill>
              </a:rPr>
              <a:t>“</a:t>
            </a:r>
            <a:r>
              <a:rPr lang="en-US" altLang="zh-CN" b="0" dirty="0" smtClean="0">
                <a:solidFill>
                  <a:srgbClr val="C00000"/>
                </a:solidFill>
              </a:rPr>
              <a:t>Internet+” Financial</a:t>
            </a:r>
            <a:r>
              <a:rPr lang="en-US" altLang="zh-CN" b="0" baseline="0" dirty="0" smtClean="0">
                <a:solidFill>
                  <a:srgbClr val="C00000"/>
                </a:solidFill>
              </a:rPr>
              <a:t> services focus on application of big data analytics for innovative financial services.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互联网金融利用互联网和移动互联网技术，创新现有的金融服务。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Internet</a:t>
            </a:r>
            <a:r>
              <a:rPr lang="en-US" baseline="0" dirty="0" smtClean="0"/>
              <a:t> Finance is a new form of financial services with disruptive Internet and Mobile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移动支付是发展最快的行业之一。据有关统计，在中国大陆，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年手机移动端上的流动金额已经占资金总数的</a:t>
            </a:r>
            <a:r>
              <a:rPr lang="en-US" altLang="zh-CN" dirty="0" smtClean="0"/>
              <a:t>50%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Mobile</a:t>
            </a:r>
            <a:r>
              <a:rPr lang="en-US" baseline="0" dirty="0" smtClean="0"/>
              <a:t> payment is one of the fast growing industries.  According to a survey, the cash flow in mobile devices had reached 50% of the total cash amount in the mainland China 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4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众筹也是互联网金融发展最快的领域之一。未来要实现你的理想，不仅可以向银行借钱，更多的也可以向社会大众筹钱去发展你的事业。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err="1" smtClean="0"/>
              <a:t>CrowdFunding</a:t>
            </a:r>
            <a:r>
              <a:rPr lang="en-US" baseline="0" dirty="0" smtClean="0"/>
              <a:t> is also a fast growing area of the Internet Finance.  To realize your dream, you not only can borrow money from banks, but also raise money from friends through crowdfunding.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工业界已经将服务转移到云端，因此对云服务的安全、风险管理以及是否满足行业的规章制度要求有很高的需求。</a:t>
            </a:r>
            <a:r>
              <a:rPr lang="en-US" altLang="zh-CN" dirty="0" smtClean="0"/>
              <a:t>4</a:t>
            </a:r>
            <a:r>
              <a:rPr lang="zh-CN" altLang="en-US" dirty="0" smtClean="0"/>
              <a:t>大会计行对资讯系统审计人员的需求也是越来越大。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Industries are moving their services</a:t>
            </a:r>
            <a:r>
              <a:rPr lang="en-US" baseline="0" dirty="0" smtClean="0"/>
              <a:t> or </a:t>
            </a:r>
            <a:r>
              <a:rPr lang="en-US" dirty="0" smtClean="0"/>
              <a:t>applications to the cloud.</a:t>
            </a:r>
            <a:r>
              <a:rPr lang="en-US" baseline="0" dirty="0" smtClean="0"/>
              <a:t>  It creates a </a:t>
            </a:r>
            <a:r>
              <a:rPr lang="en-US" dirty="0" smtClean="0"/>
              <a:t>need to </a:t>
            </a:r>
            <a:r>
              <a:rPr lang="en-US" baseline="0" dirty="0" smtClean="0"/>
              <a:t>manage the risk and to ensure that the cloud services can meet the rules and regulations in the industry.  There is a great demand for </a:t>
            </a:r>
            <a:r>
              <a:rPr lang="en-US" dirty="0" smtClean="0"/>
              <a:t>IS auditor</a:t>
            </a:r>
            <a:r>
              <a:rPr lang="en-US" baseline="0" dirty="0" smtClean="0"/>
              <a:t>s in big 4 consulting firms.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1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共享经济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是当今社会最热的经济增长点。</a:t>
            </a:r>
            <a:r>
              <a:rPr lang="en-US" altLang="zh-CN" dirty="0" smtClean="0"/>
              <a:t>Uber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AirBnB</a:t>
            </a:r>
            <a:r>
              <a:rPr lang="zh-CN" altLang="en-US" dirty="0" smtClean="0"/>
              <a:t>等公司通过网络平台，直接连接供给方与需求方，最有效地提高了社会的效率。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“Shared</a:t>
            </a:r>
            <a:r>
              <a:rPr lang="en-US" baseline="0" dirty="0" smtClean="0"/>
              <a:t> economy” is one of the fast growing economy.  Companies like Uber and </a:t>
            </a:r>
            <a:r>
              <a:rPr lang="en-US" baseline="0" dirty="0" err="1" smtClean="0"/>
              <a:t>AirBnB</a:t>
            </a:r>
            <a:r>
              <a:rPr lang="en-US" baseline="0" dirty="0" smtClean="0"/>
              <a:t> make use of network platforms to connect suppliers with demanders, it greatly increased efficiency of the whole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813-130F-455A-95B1-374BC7F888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FB6E-024C-4D2B-A5E2-CC68B1907A85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0092-2FAD-4CB1-B40F-DFEB1B14897D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2A94-9A50-4DD2-BED5-0BC52E748187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26F4-7117-490C-908D-D8C6A810D44E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72E-7DF6-4FD6-9D8E-73C615478760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678C-D066-4073-A962-6A303D417139}" type="datetime1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0514-B647-4677-BB40-54F3FE6D005C}" type="datetime1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3FB2-0593-467B-A1C1-692CA2ADF495}" type="datetime1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0201-651D-48A6-BCED-ACFABBF8D17E}" type="datetime1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1946-8243-4B5D-8733-5AAD584A096C}" type="datetime1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C940-D343-4CE1-9D8A-D038B28CD08D}" type="datetime1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F90E-FE1A-4353-9D06-66FFCED18047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1821"/>
            <a:ext cx="316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Department of Information Systems, CityU HK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F364-F99B-4801-BDF7-688138CA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u.edu.hk/is/bbai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yu.edu.hk/is/bbai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363631"/>
            <a:ext cx="4495800" cy="1470025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solidFill>
                  <a:srgbClr val="C00000"/>
                </a:solidFill>
              </a:rPr>
              <a:t>「互聯網</a:t>
            </a:r>
            <a:r>
              <a:rPr lang="en-GB" sz="3000" b="1" dirty="0">
                <a:solidFill>
                  <a:srgbClr val="C00000"/>
                </a:solidFill>
              </a:rPr>
              <a:t>+</a:t>
            </a:r>
            <a:r>
              <a:rPr lang="zh-TW" altLang="en-US" sz="3000" b="1" dirty="0">
                <a:solidFill>
                  <a:srgbClr val="C00000"/>
                </a:solidFill>
              </a:rPr>
              <a:t>」商業創</a:t>
            </a:r>
            <a:r>
              <a:rPr lang="zh-TW" altLang="en-US" sz="3000" b="1" dirty="0" smtClean="0">
                <a:solidFill>
                  <a:srgbClr val="C00000"/>
                </a:solidFill>
              </a:rPr>
              <a:t>新</a:t>
            </a:r>
            <a:r>
              <a:rPr lang="en-US" altLang="zh-TW" sz="3000" b="1" dirty="0" smtClean="0">
                <a:solidFill>
                  <a:srgbClr val="C00000"/>
                </a:solidFill>
              </a:rPr>
              <a:t/>
            </a:r>
            <a:br>
              <a:rPr lang="en-US" altLang="zh-TW" sz="3000" b="1" dirty="0" smtClean="0">
                <a:solidFill>
                  <a:srgbClr val="C00000"/>
                </a:solidFill>
              </a:rPr>
            </a:br>
            <a:r>
              <a:rPr lang="en-US" altLang="zh-CN" sz="30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3000" b="1" dirty="0">
                <a:solidFill>
                  <a:srgbClr val="C00000"/>
                </a:solidFill>
              </a:rPr>
              <a:t> 您未來事業的首選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87887"/>
            <a:ext cx="6965205" cy="8725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“Internet+” Business Innovation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338008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Careers of the Future</a:t>
            </a:r>
            <a:endParaRPr lang="en-US" sz="44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278" y="123830"/>
            <a:ext cx="5965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香港城市大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資訊系統學系工商管理學士</a:t>
            </a:r>
            <a:r>
              <a:rPr lang="en-US" altLang="zh-TW" sz="3200" dirty="0" smtClean="0"/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JS1004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D:\Winnie\BBA (IS)_Undergrad (27Jun2014)\CityU Info. Day\2015 (17 Oct)\PPT\QR Code\BBA Majors web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031"/>
            <a:ext cx="1468766" cy="146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Information Systems, </a:t>
            </a:r>
            <a:r>
              <a:rPr lang="en-US" dirty="0" err="1" smtClean="0"/>
              <a:t>CityU</a:t>
            </a:r>
            <a:r>
              <a:rPr lang="en-US" dirty="0" smtClean="0"/>
              <a:t> HK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36176"/>
            <a:ext cx="4038600" cy="26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社交媒體與社交網</a:t>
            </a:r>
            <a:r>
              <a:rPr lang="zh-TW" altLang="en-US" b="1" dirty="0" smtClean="0">
                <a:solidFill>
                  <a:srgbClr val="C00000"/>
                </a:solidFill>
              </a:rPr>
              <a:t>絡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8238" y="1600200"/>
            <a:ext cx="9144000" cy="54471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Social</a:t>
            </a:r>
            <a:r>
              <a:rPr lang="zh-CN" altLang="en-US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</a:rPr>
              <a:t>Media and </a:t>
            </a:r>
            <a:r>
              <a:rPr lang="en-US" sz="2800" b="1" dirty="0">
                <a:solidFill>
                  <a:schemeClr val="bg1"/>
                </a:solidFill>
              </a:rPr>
              <a:t>Social Networks</a:t>
            </a:r>
            <a:endParaRPr lang="en-US" sz="2500" dirty="0">
              <a:solidFill>
                <a:schemeClr val="bg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29023"/>
            <a:ext cx="924031" cy="924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55" y="5591040"/>
            <a:ext cx="1653954" cy="400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t="20434" r="23122" b="20793"/>
          <a:stretch/>
        </p:blipFill>
        <p:spPr>
          <a:xfrm>
            <a:off x="6858000" y="4976489"/>
            <a:ext cx="1067635" cy="1175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10135" r="21216" b="10405"/>
          <a:stretch/>
        </p:blipFill>
        <p:spPr>
          <a:xfrm>
            <a:off x="5477256" y="5129023"/>
            <a:ext cx="982857" cy="10431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90" y="2723961"/>
            <a:ext cx="6014895" cy="21155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電子商</a:t>
            </a:r>
            <a:r>
              <a:rPr lang="zh-TW" altLang="en-US" b="1" dirty="0" smtClean="0">
                <a:solidFill>
                  <a:srgbClr val="C00000"/>
                </a:solidFill>
              </a:rPr>
              <a:t>務 </a:t>
            </a:r>
            <a:r>
              <a:rPr lang="en-US" altLang="zh-CN" b="1" dirty="0" smtClean="0">
                <a:solidFill>
                  <a:srgbClr val="C00000"/>
                </a:solidFill>
              </a:rPr>
              <a:t>4.0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mbiz.qpic.cn/mmbiz/1ibVfXfhQiaUiaX7ynjic2zXicSDAeib7Zn6D4UukKPcn57olxbJzNOKfHCBMgmVNQbefxbiaoRUL3klkSCResYA1NrIA/0?wx_fmt=gif&amp;wxfrom=5&amp;wx_lazy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1" b="7102"/>
          <a:stretch/>
        </p:blipFill>
        <p:spPr bwMode="auto">
          <a:xfrm>
            <a:off x="380999" y="1524000"/>
            <a:ext cx="8456143" cy="4933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</a:t>
            </a:r>
            <a:r>
              <a:rPr lang="zh-TW" altLang="en-US" b="1" dirty="0">
                <a:solidFill>
                  <a:srgbClr val="C00000"/>
                </a:solidFill>
              </a:rPr>
              <a:t>投</a:t>
            </a:r>
            <a:r>
              <a:rPr lang="zh-TW" altLang="en-US" b="1" dirty="0" smtClean="0">
                <a:solidFill>
                  <a:srgbClr val="C00000"/>
                </a:solidFill>
              </a:rPr>
              <a:t>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Smart Global </a:t>
            </a:r>
            <a:r>
              <a:rPr lang="en-US" sz="2500" dirty="0" err="1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TechBiz</a:t>
            </a:r>
            <a:r>
              <a:rPr lang="en-US" sz="2500" dirty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Investment</a:t>
            </a:r>
            <a:endParaRPr lang="en-US" sz="2500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3908903"/>
            <a:ext cx="141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/>
              <a:t>市場計劃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8576" y="4982391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財務分析</a:t>
            </a:r>
            <a:endParaRPr lang="en-US" sz="2000" b="1" dirty="0"/>
          </a:p>
        </p:txBody>
      </p:sp>
      <p:pic>
        <p:nvPicPr>
          <p:cNvPr id="2052" name="Picture 4" descr="http://thumbs.dreamstime.com/t/graphs-financial-analysis-white-42017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" y="4933520"/>
            <a:ext cx="976595" cy="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wcreativepanipat.com/bwc/2014/06/bw_banner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4546" y="3835634"/>
            <a:ext cx="680085" cy="6721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eknohama.bongotoonz.com/wp-content/uploads/2015/08/business-model-innov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383" y="2264806"/>
            <a:ext cx="900248" cy="6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85783" y="2369613"/>
            <a:ext cx="166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/>
              <a:t>商業模式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10185" y="2435351"/>
            <a:ext cx="278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/>
              <a:t>科技發展</a:t>
            </a:r>
            <a:endParaRPr lang="en-US" sz="2000" b="1" dirty="0"/>
          </a:p>
        </p:txBody>
      </p:sp>
      <p:pic>
        <p:nvPicPr>
          <p:cNvPr id="2066" name="Picture 18" descr="http://trendingpost.net/wp-content/uploads/2015/04/The-Future%E2%80%99s-technology-is-in-hand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32" y="2385678"/>
            <a:ext cx="786236" cy="5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076825" y="5721909"/>
            <a:ext cx="227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/>
              <a:t>投資計劃</a:t>
            </a:r>
            <a:endParaRPr lang="en-US" sz="2000" b="1" dirty="0"/>
          </a:p>
        </p:txBody>
      </p:sp>
      <p:pic>
        <p:nvPicPr>
          <p:cNvPr id="5126" name="Picture 6" descr="http://figures.boundless.com/12272/full/stockmarket-730808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4"/>
          <a:stretch/>
        </p:blipFill>
        <p:spPr bwMode="auto">
          <a:xfrm>
            <a:off x="7352222" y="5699317"/>
            <a:ext cx="649028" cy="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lbow Connector 29"/>
          <p:cNvCxnSpPr/>
          <p:nvPr/>
        </p:nvCxnSpPr>
        <p:spPr>
          <a:xfrm flipV="1">
            <a:off x="1012814" y="4947631"/>
            <a:ext cx="2143092" cy="439717"/>
          </a:xfrm>
          <a:prstGeom prst="bentConnector3">
            <a:avLst>
              <a:gd name="adj1" fmla="val 99779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6093298" y="2778765"/>
            <a:ext cx="2011085" cy="368062"/>
          </a:xfrm>
          <a:prstGeom prst="bentConnector3">
            <a:avLst>
              <a:gd name="adj1" fmla="val 99636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4929600" y="5471199"/>
            <a:ext cx="2239202" cy="656486"/>
          </a:xfrm>
          <a:prstGeom prst="bentConnector3">
            <a:avLst>
              <a:gd name="adj1" fmla="val 99684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/>
          <p:nvPr/>
        </p:nvCxnSpPr>
        <p:spPr>
          <a:xfrm flipH="1" flipV="1">
            <a:off x="6241760" y="4287652"/>
            <a:ext cx="1965436" cy="225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Elbow Connector 2072"/>
          <p:cNvCxnSpPr/>
          <p:nvPr/>
        </p:nvCxnSpPr>
        <p:spPr>
          <a:xfrm>
            <a:off x="975304" y="2808734"/>
            <a:ext cx="2724228" cy="203190"/>
          </a:xfrm>
          <a:prstGeom prst="bentConnector3">
            <a:avLst>
              <a:gd name="adj1" fmla="val 100348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lh6.ggpht.com/-JqAF3yh-90zjh495at8_rzO7e3QkPxAgcm8aM3Y5-mmB2WnIBfwDY_lRxqtNeS9wprJ9cdXhZs5VX4HaENTQ1Q=s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70" y="2792709"/>
            <a:ext cx="4135062" cy="28667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0" y="934720"/>
            <a:ext cx="4557056" cy="5019139"/>
            <a:chOff x="1917576" y="285761"/>
            <a:chExt cx="7856738" cy="6338658"/>
          </a:xfrm>
        </p:grpSpPr>
        <p:sp>
          <p:nvSpPr>
            <p:cNvPr id="10" name="Isosceles Triangle 9"/>
            <p:cNvSpPr/>
            <p:nvPr/>
          </p:nvSpPr>
          <p:spPr>
            <a:xfrm>
              <a:off x="1917576" y="285761"/>
              <a:ext cx="7856738" cy="896645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</a:rPr>
                <a:t>GBSM</a:t>
              </a:r>
              <a:endParaRPr lang="en-US" sz="35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8683" y="1271184"/>
              <a:ext cx="2574524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BI</a:t>
              </a:r>
              <a:endParaRPr lang="en-US" sz="35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99790" y="1271184"/>
              <a:ext cx="2574524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ISA</a:t>
              </a:r>
              <a:endParaRPr lang="en-US" sz="35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17576" y="1271184"/>
              <a:ext cx="2574524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ISSN</a:t>
              </a:r>
              <a:endParaRPr lang="en-US" sz="35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7576" y="2274361"/>
              <a:ext cx="7856738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Specialization</a:t>
              </a:r>
              <a:endParaRPr lang="en-US" sz="35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17576" y="3277538"/>
              <a:ext cx="1811045" cy="2343704"/>
            </a:xfrm>
            <a:prstGeom prst="rect">
              <a:avLst/>
            </a:prstGeom>
            <a:solidFill>
              <a:srgbClr val="FF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</a:rPr>
                <a:t>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</a:t>
              </a:r>
              <a:r>
                <a:rPr lang="en-US" sz="1600" dirty="0" smtClean="0">
                  <a:solidFill>
                    <a:schemeClr val="tx1"/>
                  </a:solidFill>
                </a:rPr>
                <a:t>ocial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026" y="3277538"/>
              <a:ext cx="1811045" cy="2343704"/>
            </a:xfrm>
            <a:prstGeom prst="rect">
              <a:avLst/>
            </a:prstGeom>
            <a:solidFill>
              <a:srgbClr val="CC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</a:rPr>
                <a:t>M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M</a:t>
              </a:r>
              <a:r>
                <a:rPr lang="en-US" sz="1600" dirty="0" smtClean="0">
                  <a:solidFill>
                    <a:schemeClr val="tx1"/>
                  </a:solidFill>
                </a:rPr>
                <a:t>obile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5819" y="3277539"/>
              <a:ext cx="1811045" cy="2343704"/>
            </a:xfrm>
            <a:prstGeom prst="rect">
              <a:avLst/>
            </a:prstGeom>
            <a:solidFill>
              <a:srgbClr val="FFCC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Big Data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</a:rPr>
                <a:t>nalytics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63269" y="3277538"/>
              <a:ext cx="1811045" cy="2343704"/>
            </a:xfrm>
            <a:prstGeom prst="rect">
              <a:avLst/>
            </a:prstGeom>
            <a:solidFill>
              <a:srgbClr val="CCE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</a:t>
              </a:r>
              <a:r>
                <a:rPr lang="en-US" sz="1600" dirty="0" smtClean="0">
                  <a:solidFill>
                    <a:schemeClr val="tx1"/>
                  </a:solidFill>
                </a:rPr>
                <a:t>loud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Services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17576" y="5710019"/>
              <a:ext cx="7856738" cy="914400"/>
            </a:xfrm>
            <a:prstGeom prst="rect">
              <a:avLst/>
            </a:prstGeom>
            <a:solidFill>
              <a:srgbClr val="6633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Foundation</a:t>
              </a:r>
              <a:endParaRPr lang="en-US" sz="35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4224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</a:rPr>
              <a:t>BBA Majors for “Internet+” Business Innovation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9472" y="599805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Careers of the Future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6220158" y="3560550"/>
            <a:ext cx="279595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GBSM: Global Business Systems Management</a:t>
            </a:r>
          </a:p>
          <a:p>
            <a:r>
              <a:rPr lang="en-US" sz="1100" dirty="0" smtClean="0"/>
              <a:t>IM: Information Management</a:t>
            </a:r>
          </a:p>
          <a:p>
            <a:r>
              <a:rPr lang="en-US" sz="1100" dirty="0" smtClean="0"/>
              <a:t>-ISSN: Internet Services and Social Networks</a:t>
            </a:r>
          </a:p>
          <a:p>
            <a:r>
              <a:rPr lang="en-US" sz="1100" dirty="0" smtClean="0"/>
              <a:t>-BI: Business Intelligence</a:t>
            </a:r>
          </a:p>
          <a:p>
            <a:r>
              <a:rPr lang="en-US" sz="1100" dirty="0" smtClean="0"/>
              <a:t>-ISA: Information Systems Auditing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Department of Information Systems</a:t>
            </a:r>
          </a:p>
          <a:p>
            <a:r>
              <a:rPr lang="en-US" sz="1100" dirty="0" smtClean="0"/>
              <a:t>City University of Hong Kong</a:t>
            </a:r>
          </a:p>
          <a:p>
            <a:r>
              <a:rPr lang="en-US" sz="1100" dirty="0" smtClean="0">
                <a:hlinkClick r:id="rId3"/>
              </a:rPr>
              <a:t>www.cityu.edu.hk/is/bbais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4" name="Picture 3" descr="D:\Winnie\BBA (IS)_Undergrad (27Jun2014)\CityU Info. Day\2015 (17 Oct)\PPT\QR Code\BBA Majors web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4049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」商業創新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227084"/>
              </p:ext>
            </p:extLst>
          </p:nvPr>
        </p:nvGraphicFramePr>
        <p:xfrm>
          <a:off x="1524000" y="1549400"/>
          <a:ext cx="5943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598827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您未來事業的首選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資訊系統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學系</a:t>
            </a:r>
            <a:r>
              <a:rPr lang="zh-TW" altLang="en-US" b="1" dirty="0">
                <a:solidFill>
                  <a:srgbClr val="C00000"/>
                </a:solidFill>
              </a:rPr>
              <a:t>獎學</a:t>
            </a:r>
            <a:r>
              <a:rPr lang="zh-TW" altLang="en-US" b="1" dirty="0" smtClean="0">
                <a:solidFill>
                  <a:srgbClr val="C00000"/>
                </a:solidFill>
              </a:rPr>
              <a:t>金 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總額高達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$500,000)</a:t>
            </a:r>
            <a:endParaRPr lang="en-US" b="1" dirty="0">
              <a:solidFill>
                <a:srgbClr val="C00000"/>
              </a:solidFill>
              <a:latin typeface="+mn-ea"/>
            </a:endParaRPr>
          </a:p>
          <a:p>
            <a:pPr lvl="1"/>
            <a:r>
              <a:rPr lang="en-US" dirty="0"/>
              <a:t>Entrance Scholarships</a:t>
            </a:r>
          </a:p>
          <a:p>
            <a:pPr lvl="1"/>
            <a:r>
              <a:rPr lang="en-US" dirty="0" err="1" smtClean="0"/>
              <a:t>ISmart</a:t>
            </a:r>
            <a:r>
              <a:rPr lang="en-US" dirty="0" smtClean="0"/>
              <a:t> Scholarships for Elites</a:t>
            </a:r>
          </a:p>
          <a:p>
            <a:pPr lvl="1"/>
            <a:r>
              <a:rPr lang="en-US" dirty="0" err="1" smtClean="0"/>
              <a:t>ISmart</a:t>
            </a:r>
            <a:r>
              <a:rPr lang="en-US" dirty="0" smtClean="0"/>
              <a:t> Professional Development Awards</a:t>
            </a:r>
          </a:p>
          <a:p>
            <a:pPr lvl="1"/>
            <a:r>
              <a:rPr lang="en-US" dirty="0" err="1" smtClean="0"/>
              <a:t>ISmart</a:t>
            </a:r>
            <a:r>
              <a:rPr lang="en-US" dirty="0" smtClean="0"/>
              <a:t> Student Exchange Awards</a:t>
            </a: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大學</a:t>
            </a:r>
            <a:r>
              <a:rPr lang="zh-TW" altLang="en-US" b="1" dirty="0">
                <a:solidFill>
                  <a:srgbClr val="C00000"/>
                </a:solidFill>
              </a:rPr>
              <a:t>入學</a:t>
            </a:r>
            <a:r>
              <a:rPr lang="zh-TW" altLang="en-US" b="1" dirty="0" smtClean="0">
                <a:solidFill>
                  <a:srgbClr val="C00000"/>
                </a:solidFill>
              </a:rPr>
              <a:t>獎學金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dirty="0" smtClean="0"/>
              <a:t>「城大香港精英獎學金」 </a:t>
            </a:r>
            <a:r>
              <a:rPr lang="en-US" altLang="zh-TW" dirty="0" smtClean="0"/>
              <a:t>$60,000</a:t>
            </a:r>
          </a:p>
          <a:p>
            <a:pPr lvl="1"/>
            <a:r>
              <a:rPr lang="en-US" altLang="zh-TW" dirty="0" smtClean="0"/>
              <a:t>4</a:t>
            </a:r>
            <a:r>
              <a:rPr lang="zh-TW" altLang="en-US" dirty="0" smtClean="0"/>
              <a:t> 科</a:t>
            </a:r>
            <a:r>
              <a:rPr lang="zh-TW" altLang="en-US" dirty="0"/>
              <a:t>或以上</a:t>
            </a:r>
            <a:r>
              <a:rPr lang="en-US" altLang="zh-TW" dirty="0"/>
              <a:t>5**</a:t>
            </a:r>
            <a:r>
              <a:rPr lang="zh-TW" altLang="en-US" dirty="0" smtClean="0"/>
              <a:t>級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中</a:t>
            </a:r>
            <a:r>
              <a:rPr lang="zh-TW" altLang="en-US" dirty="0"/>
              <a:t>文或英文科取得</a:t>
            </a:r>
            <a:r>
              <a:rPr lang="en-US" altLang="zh-TW" dirty="0"/>
              <a:t>4</a:t>
            </a:r>
            <a:r>
              <a:rPr lang="zh-TW" altLang="en-US" dirty="0"/>
              <a:t>級或以</a:t>
            </a:r>
            <a:r>
              <a:rPr lang="zh-TW" altLang="en-US" dirty="0" smtClean="0"/>
              <a:t>上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C00000"/>
                </a:solidFill>
              </a:rPr>
              <a:t>獎學金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r="20886" b="18731"/>
          <a:stretch/>
        </p:blipFill>
        <p:spPr>
          <a:xfrm>
            <a:off x="381000" y="1676400"/>
            <a:ext cx="839358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508" y="228600"/>
            <a:ext cx="71641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香港城市大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</a:rPr>
              <a:t>學</a:t>
            </a:r>
            <a:endParaRPr lang="en-US" altLang="zh-CN" sz="32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資訊系統學系工商管理學士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JS1004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Picture 3" descr="D:\Winnie\BBA (IS)_Undergrad (27Jun2014)\CityU Info. Day\2015 (17 Oct)\PPT\QR Code\BBA Majors web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49" y="37031"/>
            <a:ext cx="1488118" cy="148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28767" y="6400800"/>
            <a:ext cx="2698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www.cityu.edu.hk/is/bbais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」商業創新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en-US" altLang="zh-TW" b="1" dirty="0" smtClean="0">
                <a:solidFill>
                  <a:srgbClr val="C00000"/>
                </a:solidFill>
              </a:rPr>
              <a:t>“Internet+” Business Innovation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875519"/>
              </p:ext>
            </p:extLst>
          </p:nvPr>
        </p:nvGraphicFramePr>
        <p:xfrm>
          <a:off x="10245" y="3204524"/>
          <a:ext cx="428396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040037"/>
              </p:ext>
            </p:extLst>
          </p:nvPr>
        </p:nvGraphicFramePr>
        <p:xfrm>
          <a:off x="4136949" y="2042047"/>
          <a:ext cx="5040560" cy="31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2" descr="http://press.visualead.com/f-users/user_101516/website_103758/images/thumbs/W_960_alibaba_group_logo-vector-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6" b="29268"/>
          <a:stretch/>
        </p:blipFill>
        <p:spPr bwMode="auto">
          <a:xfrm>
            <a:off x="6220887" y="6161539"/>
            <a:ext cx="872685" cy="2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2324" r="10114" b="8024"/>
          <a:stretch/>
        </p:blipFill>
        <p:spPr>
          <a:xfrm>
            <a:off x="4644008" y="6019181"/>
            <a:ext cx="928731" cy="326311"/>
          </a:xfrm>
          <a:prstGeom prst="rect">
            <a:avLst/>
          </a:prstGeom>
        </p:spPr>
      </p:pic>
      <p:sp>
        <p:nvSpPr>
          <p:cNvPr id="3" name="AutoShape 4" descr="Image result for goo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oog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9077"/>
            <a:ext cx="1138237" cy="6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Image result for amaz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81" y="5484828"/>
            <a:ext cx="1119691" cy="3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 descr="Image result for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10198"/>
            <a:ext cx="1146807" cy="4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 descr="Image result for tenc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10" y="6174303"/>
            <a:ext cx="1407797" cy="1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73881" y="6492875"/>
            <a:ext cx="3170119" cy="365125"/>
          </a:xfrm>
        </p:spPr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2704412"/>
              </p:ext>
            </p:extLst>
          </p:nvPr>
        </p:nvGraphicFramePr>
        <p:xfrm>
          <a:off x="990600" y="1981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337351"/>
            <a:ext cx="9143999" cy="958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C00000"/>
                </a:solidFill>
              </a:rPr>
              <a:t>「互聯網</a:t>
            </a:r>
            <a:r>
              <a:rPr lang="en-US" altLang="zh-TW" sz="4400" dirty="0">
                <a:solidFill>
                  <a:srgbClr val="C00000"/>
                </a:solidFill>
              </a:rPr>
              <a:t>+</a:t>
            </a:r>
            <a:r>
              <a:rPr lang="zh-TW" altLang="en-US" sz="4400" dirty="0" smtClean="0">
                <a:solidFill>
                  <a:srgbClr val="C00000"/>
                </a:solidFill>
              </a:rPr>
              <a:t>」</a:t>
            </a:r>
            <a:endParaRPr lang="en-US" sz="4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  <a:cs typeface="Aharoni" panose="02010803020104030203" pitchFamily="2" charset="-79"/>
              </a:rPr>
              <a:t>Internet </a:t>
            </a:r>
            <a:r>
              <a:rPr lang="en-US" sz="3200" dirty="0" smtClean="0">
                <a:solidFill>
                  <a:schemeClr val="bg1"/>
                </a:solidFill>
                <a:cs typeface="Aharoni" panose="02010803020104030203" pitchFamily="2" charset="-79"/>
              </a:rPr>
              <a:t>+”</a:t>
            </a:r>
            <a:endParaRPr lang="en-US" sz="2800" dirty="0">
              <a:solidFill>
                <a:schemeClr val="bg1"/>
              </a:solidFill>
              <a:cs typeface="Arial Bold" charset="0"/>
              <a:sym typeface="Arial Bold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8"/>
            <a:ext cx="8229600" cy="129822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</a:t>
            </a:r>
            <a:r>
              <a:rPr lang="zh-CN" altLang="en-US" b="1" dirty="0">
                <a:solidFill>
                  <a:srgbClr val="C00000"/>
                </a:solidFill>
              </a:rPr>
              <a:t>金</a:t>
            </a:r>
            <a:r>
              <a:rPr lang="zh-CN" altLang="en-US" b="1" dirty="0" smtClean="0">
                <a:solidFill>
                  <a:srgbClr val="C00000"/>
                </a:solidFill>
              </a:rPr>
              <a:t>融</a:t>
            </a:r>
            <a:r>
              <a:rPr lang="zh-TW" altLang="en-US" b="1" dirty="0">
                <a:solidFill>
                  <a:srgbClr val="C00000"/>
                </a:solidFill>
              </a:rPr>
              <a:t>服</a:t>
            </a:r>
            <a:r>
              <a:rPr lang="zh-TW" altLang="en-US" b="1" dirty="0" smtClean="0">
                <a:solidFill>
                  <a:srgbClr val="C00000"/>
                </a:solidFill>
              </a:rPr>
              <a:t>務</a:t>
            </a:r>
            <a:endParaRPr lang="en-US" dirty="0"/>
          </a:p>
        </p:txBody>
      </p:sp>
      <p:sp>
        <p:nvSpPr>
          <p:cNvPr id="7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Smart Big Data Analys</a:t>
            </a:r>
            <a:r>
              <a:rPr lang="en-US" altLang="zh-CN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i</a:t>
            </a: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 for Financial Services</a:t>
            </a:r>
            <a:endParaRPr lang="en-US" sz="2500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20" y="4855003"/>
            <a:ext cx="2488262" cy="94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0"/>
          <a:stretch/>
        </p:blipFill>
        <p:spPr>
          <a:xfrm>
            <a:off x="2601097" y="2235399"/>
            <a:ext cx="3941805" cy="3708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23" y="3701110"/>
            <a:ext cx="1845276" cy="800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11658" r="14502" b="12546"/>
          <a:stretch/>
        </p:blipFill>
        <p:spPr>
          <a:xfrm>
            <a:off x="7112206" y="2396399"/>
            <a:ext cx="1462490" cy="80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2" y="2337055"/>
            <a:ext cx="2111990" cy="60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66228"/>
            <a:ext cx="1654877" cy="634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19124"/>
          <a:stretch/>
        </p:blipFill>
        <p:spPr>
          <a:xfrm>
            <a:off x="330321" y="3806627"/>
            <a:ext cx="1108197" cy="7395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4" b="36378"/>
          <a:stretch/>
        </p:blipFill>
        <p:spPr>
          <a:xfrm>
            <a:off x="280214" y="5029550"/>
            <a:ext cx="1998963" cy="596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8493" r="11468" b="8190"/>
          <a:stretch/>
        </p:blipFill>
        <p:spPr>
          <a:xfrm>
            <a:off x="1574593" y="3862005"/>
            <a:ext cx="914400" cy="10214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互聯網</a:t>
            </a:r>
            <a:r>
              <a:rPr lang="zh-CN" altLang="en-US" b="1" dirty="0" smtClean="0">
                <a:solidFill>
                  <a:srgbClr val="C00000"/>
                </a:solidFill>
              </a:rPr>
              <a:t>金融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34200" cy="48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internet fin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4876800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Smart Financial Services</a:t>
            </a:r>
            <a:endParaRPr lang="en-US" sz="2500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移動支付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mmbiz.qpic.cn/mmbiz/1ibVfXfhQiaUiaX7ynjic2zXicSDAeib7Zn6D4JrzJuYs19nnVPYdbQ3Pu3mkWrlwBSyINCNFwO7wflOqI8q5W1Gd77A/0?wx_fmt=gif&amp;wxfrom=5&amp;wx_lazy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8436"/>
          <a:stretch/>
        </p:blipFill>
        <p:spPr bwMode="auto">
          <a:xfrm>
            <a:off x="685800" y="2057400"/>
            <a:ext cx="7834118" cy="43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chemeClr val="bg1"/>
                </a:solidFill>
              </a:rPr>
              <a:t>Financial Technology (</a:t>
            </a:r>
            <a:r>
              <a:rPr lang="en-US" altLang="zh-CN" sz="2800" b="1" dirty="0" err="1" smtClean="0">
                <a:solidFill>
                  <a:schemeClr val="bg1"/>
                </a:solidFill>
              </a:rPr>
              <a:t>FinTech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)</a:t>
            </a:r>
            <a:endParaRPr lang="en-US" sz="2500" dirty="0">
              <a:solidFill>
                <a:schemeClr val="bg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眾籌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https://www.causevox.com/assets/crowd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198" cy="40386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schemeClr val="bg1"/>
                </a:solidFill>
              </a:rPr>
              <a:t>CrowdFunding</a:t>
            </a:r>
            <a:endParaRPr lang="en-US" sz="2500" dirty="0">
              <a:solidFill>
                <a:schemeClr val="bg1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」審計</a:t>
            </a:r>
            <a:endParaRPr lang="en-US" dirty="0"/>
          </a:p>
        </p:txBody>
      </p:sp>
      <p:sp>
        <p:nvSpPr>
          <p:cNvPr id="4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Smart IS Auditing for Cloud Services</a:t>
            </a:r>
            <a:endParaRPr lang="en-US" sz="2500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081" y="2514600"/>
            <a:ext cx="3379787" cy="19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093" y="2403235"/>
            <a:ext cx="3328988" cy="1841540"/>
          </a:xfrm>
        </p:spPr>
      </p:pic>
      <p:pic>
        <p:nvPicPr>
          <p:cNvPr id="2050" name="Picture 2" descr="http://media.bestofmicro.com/7/Y/452590/original/it-governa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094" y="4140323"/>
            <a:ext cx="2548914" cy="19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008" y="4282399"/>
            <a:ext cx="2662955" cy="1731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4753" y="4800600"/>
            <a:ext cx="1354229" cy="13963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「互聯網</a:t>
            </a:r>
            <a:r>
              <a:rPr lang="en-GB" b="1" dirty="0" smtClean="0">
                <a:solidFill>
                  <a:srgbClr val="C00000"/>
                </a:solidFill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</a:rPr>
              <a:t>」</a:t>
            </a:r>
            <a:r>
              <a:rPr lang="zh-TW" altLang="en-US" b="1" dirty="0">
                <a:solidFill>
                  <a:srgbClr val="C00000"/>
                </a:solidFill>
              </a:rPr>
              <a:t>服</a:t>
            </a:r>
            <a:r>
              <a:rPr lang="zh-TW" altLang="en-US" b="1" dirty="0" smtClean="0">
                <a:solidFill>
                  <a:srgbClr val="C00000"/>
                </a:solidFill>
              </a:rPr>
              <a:t>務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0" y="1447800"/>
            <a:ext cx="9144000" cy="54471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dist="38099" dir="5400000" algn="ctr" rotWithShape="0">
              <a:schemeClr val="bg2">
                <a:alpha val="47998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Smart </a:t>
            </a:r>
            <a:r>
              <a:rPr lang="en-US" altLang="zh-CN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Online </a:t>
            </a:r>
            <a:r>
              <a:rPr lang="en-US" sz="2500" dirty="0" smtClean="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Services</a:t>
            </a:r>
            <a:endParaRPr lang="en-US" sz="2500" dirty="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17" name="Picture 8" descr="http://s3.caradvice.com.au/thumb/770/382/wp-content/uploads/2015/05/Uber-v-Tax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886" y="3193082"/>
            <a:ext cx="4302714" cy="21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stmediacalgaryherald2.files.wordpress.com/2015/10/1016-brett_wilson_uber3.jpg?quality=55&amp;strip=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4" y="2800167"/>
            <a:ext cx="3886444" cy="29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1665" y="24384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共享經濟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Information Systems, CityU HK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1853</Words>
  <Application>Microsoft Office PowerPoint</Application>
  <PresentationFormat>On-screen Show (4:3)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PMingLiU</vt:lpstr>
      <vt:lpstr>PMingLiU</vt:lpstr>
      <vt:lpstr>宋体</vt:lpstr>
      <vt:lpstr>Aharoni</vt:lpstr>
      <vt:lpstr>Arial</vt:lpstr>
      <vt:lpstr>Arial Bold</vt:lpstr>
      <vt:lpstr>Calibri</vt:lpstr>
      <vt:lpstr>Office Theme</vt:lpstr>
      <vt:lpstr>「互聯網+」商業創新 - 您未來事業的首選</vt:lpstr>
      <vt:lpstr>「互聯網+」商業創新 “Internet+” Business Innovation</vt:lpstr>
      <vt:lpstr>「互聯網+」</vt:lpstr>
      <vt:lpstr>「互聯網+」金融服務</vt:lpstr>
      <vt:lpstr>互聯網金融</vt:lpstr>
      <vt:lpstr>移動支付</vt:lpstr>
      <vt:lpstr>眾籌</vt:lpstr>
      <vt:lpstr>「互聯網+」審計</vt:lpstr>
      <vt:lpstr>「互聯網+」服務</vt:lpstr>
      <vt:lpstr>社交媒體與社交網絡</vt:lpstr>
      <vt:lpstr>電子商務 4.0</vt:lpstr>
      <vt:lpstr>「互聯網+」投資</vt:lpstr>
      <vt:lpstr>PowerPoint Presentation</vt:lpstr>
      <vt:lpstr>「互聯網+」商業創新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 Staff</dc:creator>
  <cp:lastModifiedBy>Tania Lau</cp:lastModifiedBy>
  <cp:revision>73</cp:revision>
  <cp:lastPrinted>2016-06-03T09:56:21Z</cp:lastPrinted>
  <dcterms:created xsi:type="dcterms:W3CDTF">2016-05-12T08:36:20Z</dcterms:created>
  <dcterms:modified xsi:type="dcterms:W3CDTF">2016-06-08T09:48:27Z</dcterms:modified>
</cp:coreProperties>
</file>