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3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Sheet1!$BP$116</c:f>
              <c:strCache>
                <c:ptCount val="1"/>
                <c:pt idx="0">
                  <c:v>Short-term Bank Borrowing/Short-term Debt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Sheet1!$BO$117:$BO$140</c:f>
              <c:strCache>
                <c:ptCount val="24"/>
                <c:pt idx="0">
                  <c:v>Iceland</c:v>
                </c:pt>
                <c:pt idx="1">
                  <c:v>Sweden</c:v>
                </c:pt>
                <c:pt idx="2">
                  <c:v>Australia</c:v>
                </c:pt>
                <c:pt idx="3">
                  <c:v>Poland</c:v>
                </c:pt>
                <c:pt idx="4">
                  <c:v>Canada</c:v>
                </c:pt>
                <c:pt idx="5">
                  <c:v>Norway</c:v>
                </c:pt>
                <c:pt idx="6">
                  <c:v>Hungary</c:v>
                </c:pt>
                <c:pt idx="7">
                  <c:v>UK</c:v>
                </c:pt>
                <c:pt idx="8">
                  <c:v>Colombia</c:v>
                </c:pt>
                <c:pt idx="9">
                  <c:v>Philippines</c:v>
                </c:pt>
                <c:pt idx="10">
                  <c:v>Mexico</c:v>
                </c:pt>
                <c:pt idx="11">
                  <c:v>Korea</c:v>
                </c:pt>
                <c:pt idx="12">
                  <c:v>Uruguay</c:v>
                </c:pt>
                <c:pt idx="13">
                  <c:v>Israael</c:v>
                </c:pt>
                <c:pt idx="14">
                  <c:v>Thailand</c:v>
                </c:pt>
                <c:pt idx="15">
                  <c:v>Chile</c:v>
                </c:pt>
                <c:pt idx="16">
                  <c:v>Romania</c:v>
                </c:pt>
                <c:pt idx="17">
                  <c:v>Czechoslovakia</c:v>
                </c:pt>
                <c:pt idx="18">
                  <c:v>Peru</c:v>
                </c:pt>
                <c:pt idx="19">
                  <c:v>Indonesia</c:v>
                </c:pt>
                <c:pt idx="20">
                  <c:v>New Zealand</c:v>
                </c:pt>
                <c:pt idx="21">
                  <c:v>Brazil</c:v>
                </c:pt>
                <c:pt idx="22">
                  <c:v>Paraguay</c:v>
                </c:pt>
                <c:pt idx="23">
                  <c:v>Turkey</c:v>
                </c:pt>
              </c:strCache>
            </c:strRef>
          </c:cat>
          <c:val>
            <c:numRef>
              <c:f>Sheet1!$BP$117:$BP$140</c:f>
              <c:numCache>
                <c:formatCode>0.00%</c:formatCode>
                <c:ptCount val="24"/>
                <c:pt idx="0">
                  <c:v>0.457491457838201</c:v>
                </c:pt>
                <c:pt idx="1">
                  <c:v>0.46761323794290321</c:v>
                </c:pt>
                <c:pt idx="2">
                  <c:v>0.4944914563611455</c:v>
                </c:pt>
                <c:pt idx="3">
                  <c:v>0.63023324067698616</c:v>
                </c:pt>
                <c:pt idx="4">
                  <c:v>0.66591859923980601</c:v>
                </c:pt>
                <c:pt idx="5">
                  <c:v>0.68236773262661388</c:v>
                </c:pt>
                <c:pt idx="6">
                  <c:v>0.68941605277253326</c:v>
                </c:pt>
                <c:pt idx="7">
                  <c:v>0.70365755700053434</c:v>
                </c:pt>
                <c:pt idx="8">
                  <c:v>0.71198001215210838</c:v>
                </c:pt>
                <c:pt idx="9">
                  <c:v>0.74229569682613028</c:v>
                </c:pt>
                <c:pt idx="10">
                  <c:v>0.75543176128630729</c:v>
                </c:pt>
                <c:pt idx="11">
                  <c:v>0.75604753377828426</c:v>
                </c:pt>
                <c:pt idx="12">
                  <c:v>0.78073545229961816</c:v>
                </c:pt>
                <c:pt idx="13">
                  <c:v>0.79703841189000524</c:v>
                </c:pt>
                <c:pt idx="14">
                  <c:v>0.81226820463803062</c:v>
                </c:pt>
                <c:pt idx="15">
                  <c:v>0.83308635826463207</c:v>
                </c:pt>
                <c:pt idx="16">
                  <c:v>0.84898510895690182</c:v>
                </c:pt>
                <c:pt idx="17">
                  <c:v>0.86356756883694163</c:v>
                </c:pt>
                <c:pt idx="18">
                  <c:v>0.87427134198030565</c:v>
                </c:pt>
                <c:pt idx="19">
                  <c:v>0.88398911471480945</c:v>
                </c:pt>
                <c:pt idx="20">
                  <c:v>0.88698430046828269</c:v>
                </c:pt>
                <c:pt idx="21">
                  <c:v>0.88901104935562569</c:v>
                </c:pt>
                <c:pt idx="22">
                  <c:v>0.89416679102068719</c:v>
                </c:pt>
                <c:pt idx="23">
                  <c:v>0.97492337605206691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46-4D7D-81A8-E5BED2D4C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0367296"/>
        <c:axId val="540372872"/>
        <c:axId val="0"/>
      </c:bar3DChart>
      <c:catAx>
        <c:axId val="54036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0372872"/>
        <c:crosses val="autoZero"/>
        <c:auto val="1"/>
        <c:lblAlgn val="ctr"/>
        <c:lblOffset val="100"/>
        <c:noMultiLvlLbl val="0"/>
      </c:catAx>
      <c:valAx>
        <c:axId val="540372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0367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0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94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9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3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4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7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7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3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5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6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8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6236F-67D0-4D5F-BC3D-4E9EDB70214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480AA-D5D5-4F75-AFE5-FE00F806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0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impact of capital flow volatility on exchange rate volatility: from mitigating factors to the FX resilience measures.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Louisa Chen, Estelle </a:t>
            </a:r>
            <a:r>
              <a:rPr lang="en-US" dirty="0" err="1" smtClean="0"/>
              <a:t>Xue</a:t>
            </a:r>
            <a:r>
              <a:rPr lang="en-US" dirty="0" smtClean="0"/>
              <a:t> Liu and </a:t>
            </a:r>
            <a:r>
              <a:rPr lang="en-US" dirty="0" err="1" smtClean="0"/>
              <a:t>Zijun</a:t>
            </a:r>
            <a:r>
              <a:rPr lang="en-US" dirty="0" smtClean="0"/>
              <a:t> Liu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8145" y="5177642"/>
            <a:ext cx="5118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David Cook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9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Countries with more (HF &amp; ST) variable capital flows have more volatile exchange rates – portfolio balance effects(?). </a:t>
            </a:r>
          </a:p>
          <a:p>
            <a:r>
              <a:rPr lang="en-US" dirty="0" smtClean="0"/>
              <a:t>Measures P.B. effects w/ version of </a:t>
            </a:r>
            <a:r>
              <a:rPr lang="en-US" dirty="0" err="1" smtClean="0"/>
              <a:t>Amihud</a:t>
            </a:r>
            <a:r>
              <a:rPr lang="en-US" dirty="0" smtClean="0"/>
              <a:t> (2001) illiquidity measure. </a:t>
            </a:r>
          </a:p>
          <a:p>
            <a:r>
              <a:rPr lang="en-US" dirty="0" smtClean="0"/>
              <a:t>How much do exchange rates change in response to an adjustment of balances of institutional portfolio investors?</a:t>
            </a:r>
          </a:p>
          <a:p>
            <a:r>
              <a:rPr lang="en-US" dirty="0" smtClean="0"/>
              <a:t>If markets are sufficiently deep, exogenous sales from one class of investors will have little effect on prices.   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001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Evidences of Portfolio Balance </a:t>
            </a:r>
            <a:r>
              <a:rPr lang="en-US" dirty="0" err="1" smtClean="0"/>
              <a:t>Explanation.S</a:t>
            </a:r>
            <a:r>
              <a:rPr lang="en-US" dirty="0" smtClean="0"/>
              <a:t>-T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S-T Liquidity Effect – Greater immediate bounce of f/x </a:t>
            </a:r>
            <a:r>
              <a:rPr lang="en-US" dirty="0" err="1" smtClean="0"/>
              <a:t>vol</a:t>
            </a:r>
            <a:r>
              <a:rPr lang="en-US" dirty="0" smtClean="0"/>
              <a:t> on increase in flow volume in shallower emerging  markets. </a:t>
            </a:r>
          </a:p>
          <a:p>
            <a:r>
              <a:rPr lang="en-US" dirty="0" smtClean="0"/>
              <a:t>M-T Mitigation Effect – Indicators of relatively thick FX markets (trade, size of final market, etc.) reduce the correlation of f/x </a:t>
            </a:r>
            <a:r>
              <a:rPr lang="en-US" dirty="0" err="1" smtClean="0"/>
              <a:t>vol</a:t>
            </a:r>
            <a:r>
              <a:rPr lang="en-US" dirty="0" smtClean="0"/>
              <a:t> with cap flow vol. </a:t>
            </a:r>
          </a:p>
          <a:p>
            <a:r>
              <a:rPr lang="en-US" dirty="0" smtClean="0"/>
              <a:t>Case-Studies – Calculate resilience index (weighted indicator of mitigating factors) .  Resilience negatively associated with f/x </a:t>
            </a:r>
            <a:r>
              <a:rPr lang="en-US" dirty="0" err="1" smtClean="0"/>
              <a:t>vol</a:t>
            </a:r>
            <a:r>
              <a:rPr lang="en-US" dirty="0" smtClean="0"/>
              <a:t> during crisis.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Strength: Empirical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Combines analysis of </a:t>
            </a:r>
            <a:r>
              <a:rPr lang="en-US" dirty="0" err="1" smtClean="0"/>
              <a:t>finl</a:t>
            </a:r>
            <a:r>
              <a:rPr lang="en-US" dirty="0" smtClean="0"/>
              <a:t> market data with macro variables. </a:t>
            </a:r>
          </a:p>
          <a:p>
            <a:pPr lvl="1"/>
            <a:r>
              <a:rPr lang="en-US" dirty="0" smtClean="0"/>
              <a:t>Bond &amp; equity fund flows</a:t>
            </a:r>
          </a:p>
          <a:p>
            <a:r>
              <a:rPr lang="en-US" dirty="0" smtClean="0"/>
              <a:t>Implementation of current econometric techniques. </a:t>
            </a:r>
          </a:p>
          <a:p>
            <a:pPr lvl="1"/>
            <a:r>
              <a:rPr lang="en-US" dirty="0" smtClean="0"/>
              <a:t>Cluster analysis rationalizes division of countries into groups with stable markets and those without. </a:t>
            </a:r>
          </a:p>
          <a:p>
            <a:pPr lvl="1"/>
            <a:r>
              <a:rPr lang="en-US" dirty="0" smtClean="0"/>
              <a:t>Use panel structural VAR to decompose innovations into common and idiosyncratic &amp; timing restrictions.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07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Emerging markets rely more on bank borrowing for short-term funding. This may reduce ability to adjust.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0800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031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</a:t>
            </a:r>
            <a:r>
              <a:rPr lang="en-US" dirty="0" err="1" smtClean="0"/>
              <a:t>Endogeneity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Consistent with portfolio balance effects. </a:t>
            </a:r>
          </a:p>
          <a:p>
            <a:r>
              <a:rPr lang="en-US" dirty="0" smtClean="0"/>
              <a:t>Does economic information manifested in f/x rates lead to more financial reallocation in less established markets. </a:t>
            </a:r>
          </a:p>
          <a:p>
            <a:pPr lvl="1"/>
            <a:r>
              <a:rPr lang="en-US" dirty="0" smtClean="0"/>
              <a:t>Or specifically more reallocation by institutional fund investors. </a:t>
            </a:r>
          </a:p>
          <a:p>
            <a:r>
              <a:rPr lang="en-US" dirty="0" smtClean="0"/>
              <a:t>Example: International </a:t>
            </a:r>
            <a:r>
              <a:rPr lang="en-US" dirty="0" err="1" smtClean="0"/>
              <a:t>fin’l</a:t>
            </a:r>
            <a:r>
              <a:rPr lang="en-US" dirty="0" smtClean="0"/>
              <a:t> analysts believe (relative) emerging market risks have increased, sell portfolio and currency to home investors at lower prices, depreciated exchange rates. </a:t>
            </a:r>
          </a:p>
          <a:p>
            <a:pPr lvl="1"/>
            <a:r>
              <a:rPr lang="en-US" dirty="0" smtClean="0"/>
              <a:t>Less resilient markets may have more cyclical risks with stronger exchange rate effects relative to capital flows.  </a:t>
            </a:r>
          </a:p>
          <a:p>
            <a:r>
              <a:rPr lang="en-US" dirty="0" smtClean="0"/>
              <a:t>Hard to think of instruments that affect flows without affecting underlying joint risk return properties of assets.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9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Contribution: Resilience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a monitoring perspective, resilience measures likely to be useful predictors of potential exchange rate instability regardless of underlying theory. </a:t>
            </a:r>
          </a:p>
          <a:p>
            <a:r>
              <a:rPr lang="en-US" dirty="0" smtClean="0"/>
              <a:t>Would be useful to know more about the time series properties of the resilience measures. </a:t>
            </a:r>
          </a:p>
          <a:p>
            <a:r>
              <a:rPr lang="en-US" dirty="0" smtClean="0"/>
              <a:t>Treatment is largely based on mean values, but these are presumably constructed with variables that have considerable time series variation. </a:t>
            </a:r>
          </a:p>
        </p:txBody>
      </p:sp>
    </p:spTree>
    <p:extLst>
      <p:ext uri="{BB962C8B-B14F-4D97-AF65-F5344CB8AC3E}">
        <p14:creationId xmlns:p14="http://schemas.microsoft.com/office/powerpoint/2010/main" val="1168649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Country sample limited by access to capital flow figures. But the resilience measures could be validated with broad sample of countries using parameter estimates and macro data with sample figures.  </a:t>
            </a:r>
          </a:p>
          <a:p>
            <a:r>
              <a:rPr lang="en-US" dirty="0" smtClean="0"/>
              <a:t>This would also offer additional information on liquidity in other countries or times.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704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474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impact of capital flow volatility on exchange rate volatility: from mitigating factors to the FX resilience measures.</vt:lpstr>
      <vt:lpstr>Summary</vt:lpstr>
      <vt:lpstr>Evidences of Portfolio Balance Explanation.S-T</vt:lpstr>
      <vt:lpstr>Strength: Empirical Analysis</vt:lpstr>
      <vt:lpstr>Emerging markets rely more on bank borrowing for short-term funding. This may reduce ability to adjust. </vt:lpstr>
      <vt:lpstr>Challenge: Endogeneity</vt:lpstr>
      <vt:lpstr>Contribution: Resilience Index</vt:lpstr>
      <vt:lpstr>Cross-Validation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E COOK</dc:creator>
  <cp:lastModifiedBy>David E COOK</cp:lastModifiedBy>
  <cp:revision>30</cp:revision>
  <dcterms:created xsi:type="dcterms:W3CDTF">2021-05-03T02:23:09Z</dcterms:created>
  <dcterms:modified xsi:type="dcterms:W3CDTF">2021-05-04T08:17:33Z</dcterms:modified>
</cp:coreProperties>
</file>