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2" r:id="rId1"/>
  </p:sldMasterIdLst>
  <p:notesMasterIdLst>
    <p:notesMasterId r:id="rId13"/>
  </p:notesMasterIdLst>
  <p:handoutMasterIdLst>
    <p:handoutMasterId r:id="rId14"/>
  </p:handoutMasterIdLst>
  <p:sldIdLst>
    <p:sldId id="258" r:id="rId2"/>
    <p:sldId id="303" r:id="rId3"/>
    <p:sldId id="287" r:id="rId4"/>
    <p:sldId id="291" r:id="rId5"/>
    <p:sldId id="301" r:id="rId6"/>
    <p:sldId id="294" r:id="rId7"/>
    <p:sldId id="304" r:id="rId8"/>
    <p:sldId id="305" r:id="rId9"/>
    <p:sldId id="289" r:id="rId10"/>
    <p:sldId id="262" r:id="rId11"/>
    <p:sldId id="306" r:id="rId12"/>
  </p:sldIdLst>
  <p:sldSz cx="9144000" cy="6858000" type="screen4x3"/>
  <p:notesSz cx="6761163" cy="9942513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1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1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1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1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3228B8"/>
    <a:srgbClr val="2C00BA"/>
    <a:srgbClr val="0000A0"/>
    <a:srgbClr val="000082"/>
    <a:srgbClr val="EEF0FA"/>
    <a:srgbClr val="DDDDDD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88" autoAdjust="0"/>
    <p:restoredTop sz="86770" autoAdjust="0"/>
  </p:normalViewPr>
  <p:slideViewPr>
    <p:cSldViewPr>
      <p:cViewPr varScale="1">
        <p:scale>
          <a:sx n="114" d="100"/>
          <a:sy n="114" d="100"/>
        </p:scale>
        <p:origin x="204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74" cy="496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87" tIns="45894" rIns="91787" bIns="45894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>
                <a:ea typeface="ＭＳ Ｐゴシック" pitchFamily="-32" charset="-128"/>
              </a:defRPr>
            </a:lvl1pPr>
          </a:lstStyle>
          <a:p>
            <a:endParaRPr lang="de-DE" altLang="de-DE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0589" y="0"/>
            <a:ext cx="2930574" cy="496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87" tIns="45894" rIns="91787" bIns="45894" numCol="1" anchor="t" anchorCtr="0" compatLnSpc="1">
            <a:prstTxWarp prst="textNoShape">
              <a:avLst/>
            </a:prstTxWarp>
          </a:bodyPr>
          <a:lstStyle>
            <a:lvl1pPr algn="r" defTabSz="917575" eaLnBrk="0" hangingPunct="0">
              <a:defRPr sz="1000">
                <a:ea typeface="ＭＳ Ｐゴシック" pitchFamily="-32" charset="-128"/>
              </a:defRPr>
            </a:lvl1pPr>
          </a:lstStyle>
          <a:p>
            <a:fld id="{F3FB4263-E3AB-457D-A6DC-F39AED526673}" type="datetimeFigureOut">
              <a:rPr lang="de-DE" altLang="de-DE" sz="1200"/>
              <a:pPr/>
              <a:t>02.05.2021</a:t>
            </a:fld>
            <a:endParaRPr lang="de-DE" altLang="de-DE" sz="1200"/>
          </a:p>
          <a:p>
            <a:pPr eaLnBrk="1" hangingPunct="1"/>
            <a:endParaRPr lang="de-DE" altLang="de-DE">
              <a:ea typeface="+mn-ea"/>
            </a:endParaRPr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6421"/>
            <a:ext cx="2930574" cy="496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87" tIns="45894" rIns="91787" bIns="45894" numCol="1" anchor="b" anchorCtr="0" compatLnSpc="1">
            <a:prstTxWarp prst="textNoShape">
              <a:avLst/>
            </a:prstTxWarp>
          </a:bodyPr>
          <a:lstStyle>
            <a:lvl1pPr algn="l" defTabSz="917575" eaLnBrk="0" hangingPunct="0">
              <a:defRPr sz="1000"/>
            </a:lvl1pPr>
          </a:lstStyle>
          <a:p>
            <a:endParaRPr lang="de-DE" altLang="de-DE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0589" y="9446421"/>
            <a:ext cx="2930574" cy="496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87" tIns="45894" rIns="91787" bIns="45894" numCol="1" anchor="b" anchorCtr="0" compatLnSpc="1">
            <a:prstTxWarp prst="textNoShape">
              <a:avLst/>
            </a:prstTxWarp>
          </a:bodyPr>
          <a:lstStyle>
            <a:lvl1pPr algn="r" defTabSz="917575">
              <a:defRPr sz="1000"/>
            </a:lvl1pPr>
          </a:lstStyle>
          <a:p>
            <a:fld id="{3075784E-B853-41D6-A142-8C719AD186D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401292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74" cy="496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87" tIns="45894" rIns="91787" bIns="45894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0589" y="0"/>
            <a:ext cx="2930574" cy="496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87" tIns="45894" rIns="91787" bIns="45894" numCol="1" anchor="t" anchorCtr="0" compatLnSpc="1">
            <a:prstTxWarp prst="textNoShape">
              <a:avLst/>
            </a:prstTxWarp>
          </a:bodyPr>
          <a:lstStyle>
            <a:lvl1pPr algn="r" defTabSz="917575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1594" y="4722416"/>
            <a:ext cx="4957976" cy="4474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87" tIns="45894" rIns="91787" bIns="458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6421"/>
            <a:ext cx="2930574" cy="496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87" tIns="45894" rIns="91787" bIns="45894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0589" y="9446421"/>
            <a:ext cx="2930574" cy="496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87" tIns="45894" rIns="91787" bIns="45894" numCol="1" anchor="b" anchorCtr="0" compatLnSpc="1">
            <a:prstTxWarp prst="textNoShape">
              <a:avLst/>
            </a:prstTxWarp>
          </a:bodyPr>
          <a:lstStyle>
            <a:lvl1pPr algn="r" defTabSz="917575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fld id="{1ACB82AA-632D-48B5-9A5E-574555F29DF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45642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446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0144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3024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3024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0144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9645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1935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713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Arbeit:UOS:UOS%20Rede%202%20fz:04%20UOS%20PowerPoint%20PPT:04%20PPT%20Allgemein%2011-12:02%20Pix:UOS_PPT_Allgm_01-B_Fuss.jpg" TargetMode="Externa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Arbeit:UOS:UOS%20Rede%202%20fz:04%20UOS%20PowerPoint%20PPT:04%20PPT%20Allgemein%2011-12:02%20Pix:UOS_PPT_Allgm_01-B_Kopf.jpg" TargetMode="Externa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429000"/>
            <a:ext cx="6629400" cy="1295400"/>
          </a:xfrm>
        </p:spPr>
        <p:txBody>
          <a:bodyPr/>
          <a:lstStyle>
            <a:lvl1pPr marL="0" indent="0">
              <a:buFont typeface="Wingdings" pitchFamily="-32" charset="2"/>
              <a:buNone/>
              <a:defRPr/>
            </a:lvl1pPr>
          </a:lstStyle>
          <a:p>
            <a:pPr lvl="0"/>
            <a:r>
              <a:rPr lang="de-DE" altLang="de-DE" noProof="0"/>
              <a:t>Master-Untertitelformat bearbeiten</a:t>
            </a:r>
          </a:p>
        </p:txBody>
      </p:sp>
      <p:sp>
        <p:nvSpPr>
          <p:cNvPr id="90125" name="Rectangle 13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391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de-DE" altLang="de-DE" noProof="0"/>
              <a:t>Mastertitelformat bearbeiten</a:t>
            </a:r>
          </a:p>
        </p:txBody>
      </p:sp>
      <p:pic>
        <p:nvPicPr>
          <p:cNvPr id="90135" name="Picture 23" descr="Arbeit:UOS:UOS Rede 2 fz:04 UOS PowerPoint PPT:04 PPT Allgemein 11-12:02 Pix:UOS_PPT_Allgm_01-B_Fuss.jpg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40500"/>
            <a:ext cx="9145588" cy="31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0136" name="Picture 24" descr="Arbeit:UOS:UOS Rede 2 fz:04 UOS PowerPoint PPT:04 PPT Allgemein 11-12:02 Pix:UOS_PPT_Allgm_01-B_Kopf.jpg"/>
          <p:cNvPicPr>
            <a:picLocks noChangeAspect="1" noChangeArrowheads="1"/>
          </p:cNvPicPr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9145587" cy="63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Thema der Praesentation / Autor / </a:t>
            </a:r>
            <a:fld id="{DD53324E-A079-455D-8ABC-2EA88FAE022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23680014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62750" y="1524000"/>
            <a:ext cx="1924050" cy="44196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90600" y="1524000"/>
            <a:ext cx="5619750" cy="44196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Thema der Praesentation / Autor / </a:t>
            </a:r>
            <a:fld id="{E79287A1-42C6-445E-AABD-B326281BD5E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4920752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Thema der Praesentation / Autor / </a:t>
            </a:r>
            <a:fld id="{1762511A-D473-4D05-B2A2-1ADBAD760D4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4371235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Thema der Praesentation / Autor / </a:t>
            </a:r>
            <a:fld id="{1177EAC6-22E9-4F55-B3E6-66DACB74FB71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4450140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752600" y="2667000"/>
            <a:ext cx="3390900" cy="3276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295900" y="2667000"/>
            <a:ext cx="3390900" cy="3276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Thema der Praesentation / Autor / </a:t>
            </a:r>
            <a:fld id="{86ADC078-339F-48FC-B15C-DAAFCE9773B9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23279726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Thema der Praesentation / Autor / </a:t>
            </a:r>
            <a:fld id="{8BF22B05-74DB-4066-8192-19068798D65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2925828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Thema der Praesentation / Autor / </a:t>
            </a:r>
            <a:fld id="{4BB8B41C-C0F2-4F5A-BF66-CF45E2866F0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7484795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Thema der Praesentation / Autor / </a:t>
            </a:r>
            <a:fld id="{0C1EDE99-1069-4B9B-A12F-65894AA3191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05757837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Thema der Praesentation / Autor / </a:t>
            </a:r>
            <a:fld id="{EDE37612-9C71-40F2-AC8C-D3CF0D987E5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51168868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Thema der Praesentation / Autor / </a:t>
            </a:r>
            <a:fld id="{E477E32C-72D0-4474-907D-7E448B2C227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34387164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Arbeit:UOS:UOS%20Rede%202%20fz:04%20UOS%20PowerPoint%20PPT:04%20PPT%20Allgemein%2011-12:02%20Pix:UOS_PPT_Allgm_01-B_Kopf.jpg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Arbeit:UOS:UOS%20Rede%202%20fz:04%20UOS%20PowerPoint%20PPT:04%20PPT%20Allgemein%2011-12:02%20Pix:UOS_PPT_Allgm_01-B_Fuss.jpg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116" name="Picture 28" descr="Arbeit:UOS:UOS Rede 2 fz:04 UOS PowerPoint PPT:04 PPT Allgemein 11-12:02 Pix:UOS_PPT_Allgm_01-B_Fuss.jpg"/>
          <p:cNvPicPr>
            <a:picLocks noChangeAspect="1" noChangeArrowheads="1"/>
          </p:cNvPicPr>
          <p:nvPr/>
        </p:nvPicPr>
        <p:blipFill>
          <a:blip r:embed="rId13" r:link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6540500"/>
            <a:ext cx="9145588" cy="31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90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2667000"/>
            <a:ext cx="6934200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8909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1524000"/>
            <a:ext cx="7696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</a:p>
        </p:txBody>
      </p:sp>
      <p:sp>
        <p:nvSpPr>
          <p:cNvPr id="89101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52400" y="6477000"/>
            <a:ext cx="8839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/>
            </a:lvl1pPr>
          </a:lstStyle>
          <a:p>
            <a:r>
              <a:rPr lang="de-DE" altLang="de-DE"/>
              <a:t>Thema der Praesentation / Autor / </a:t>
            </a:r>
            <a:fld id="{57E0681A-E754-42FE-9709-8890B18B7BFE}" type="slidenum">
              <a:rPr lang="de-DE" altLang="de-DE"/>
              <a:pPr/>
              <a:t>‹Nr.›</a:t>
            </a:fld>
            <a:endParaRPr lang="de-DE" altLang="de-DE"/>
          </a:p>
        </p:txBody>
      </p:sp>
      <p:pic>
        <p:nvPicPr>
          <p:cNvPr id="89115" name="Picture 27" descr="Arbeit:UOS:UOS Rede 2 fz:04 UOS PowerPoint PPT:04 PPT Allgemein 11-12:02 Pix:UOS_PPT_Allgm_01-B_Kopf.jpg"/>
          <p:cNvPicPr>
            <a:picLocks noChangeAspect="1" noChangeArrowheads="1"/>
          </p:cNvPicPr>
          <p:nvPr/>
        </p:nvPicPr>
        <p:blipFill>
          <a:blip r:embed="rId15" r:link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3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>
    <p:fade/>
  </p:transition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0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 b="1">
          <a:solidFill>
            <a:schemeClr val="accent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000" b="1">
          <a:solidFill>
            <a:schemeClr val="accent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000" b="1">
          <a:solidFill>
            <a:schemeClr val="accent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000" b="1">
          <a:solidFill>
            <a:schemeClr val="accent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chemeClr val="accent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chemeClr val="accent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chemeClr val="accent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-3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-32" charset="2"/>
        <a:buChar char="§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-32" charset="2"/>
        <a:buChar char="§"/>
        <a:defRPr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-3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-32" charset="2"/>
        <a:buChar char="§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-32" charset="2"/>
        <a:buChar char="§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-32" charset="2"/>
        <a:buChar char="§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-32" charset="2"/>
        <a:buChar char="§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-32" charset="2"/>
        <a:buChar char="§"/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520" y="1628800"/>
            <a:ext cx="8712968" cy="2151112"/>
          </a:xfrm>
        </p:spPr>
        <p:txBody>
          <a:bodyPr/>
          <a:lstStyle/>
          <a:p>
            <a:pPr algn="ctr"/>
            <a:br>
              <a:rPr lang="de-DE" sz="4000" dirty="0"/>
            </a:br>
            <a:r>
              <a:rPr lang="en-US" sz="4000" dirty="0"/>
              <a:t>Central bank digital currency in an open economy</a:t>
            </a:r>
            <a:endParaRPr lang="de-DE" altLang="de-DE" sz="1600" dirty="0"/>
          </a:p>
        </p:txBody>
      </p:sp>
      <p:sp>
        <p:nvSpPr>
          <p:cNvPr id="11469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744488" y="4005808"/>
            <a:ext cx="7931968" cy="1295400"/>
          </a:xfrm>
        </p:spPr>
        <p:txBody>
          <a:bodyPr/>
          <a:lstStyle/>
          <a:p>
            <a:pPr algn="ctr"/>
            <a:r>
              <a:rPr lang="de-DE" dirty="0" err="1">
                <a:effectLst/>
              </a:rPr>
              <a:t>Discussion</a:t>
            </a:r>
            <a:r>
              <a:rPr lang="de-DE" dirty="0">
                <a:effectLst/>
              </a:rPr>
              <a:t> </a:t>
            </a:r>
            <a:r>
              <a:rPr lang="de-DE" dirty="0" err="1">
                <a:effectLst/>
              </a:rPr>
              <a:t>by</a:t>
            </a:r>
            <a:r>
              <a:rPr lang="de-DE" dirty="0">
                <a:effectLst/>
              </a:rPr>
              <a:t> Frank Westermann</a:t>
            </a:r>
          </a:p>
          <a:p>
            <a:pPr algn="ctr"/>
            <a:endParaRPr lang="de-DE" dirty="0"/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572860" y="1052736"/>
            <a:ext cx="7696200" cy="762000"/>
          </a:xfrm>
        </p:spPr>
        <p:txBody>
          <a:bodyPr/>
          <a:lstStyle/>
          <a:p>
            <a:r>
              <a:rPr lang="de-DE" altLang="de-DE" dirty="0" err="1"/>
              <a:t>Policy</a:t>
            </a:r>
            <a:r>
              <a:rPr lang="de-DE" altLang="de-DE" dirty="0"/>
              <a:t> </a:t>
            </a:r>
            <a:r>
              <a:rPr lang="de-DE" altLang="de-DE" dirty="0" err="1"/>
              <a:t>Implications</a:t>
            </a:r>
            <a:endParaRPr lang="de-DE" altLang="de-DE" dirty="0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4780" y="1814736"/>
            <a:ext cx="8230344" cy="4464496"/>
          </a:xfrm>
        </p:spPr>
        <p:txBody>
          <a:bodyPr/>
          <a:lstStyle/>
          <a:p>
            <a:pPr marL="0" indent="0">
              <a:buNone/>
            </a:pPr>
            <a:endParaRPr lang="de-DE" sz="1800" dirty="0"/>
          </a:p>
          <a:p>
            <a:r>
              <a:rPr lang="de-DE" sz="1800" b="1" dirty="0" err="1"/>
              <a:t>Conclusions</a:t>
            </a:r>
            <a:r>
              <a:rPr lang="de-DE" sz="1800" b="1" dirty="0"/>
              <a:t> in </a:t>
            </a:r>
            <a:r>
              <a:rPr lang="de-DE" sz="1800" b="1" dirty="0" err="1"/>
              <a:t>the</a:t>
            </a:r>
            <a:r>
              <a:rPr lang="de-DE" sz="1800" b="1" dirty="0"/>
              <a:t> </a:t>
            </a:r>
            <a:r>
              <a:rPr lang="de-DE" sz="1800" b="1" dirty="0" err="1"/>
              <a:t>paper</a:t>
            </a:r>
            <a:endParaRPr lang="de-DE" sz="1800" b="1" dirty="0"/>
          </a:p>
          <a:p>
            <a:r>
              <a:rPr lang="de-DE" sz="1800" dirty="0"/>
              <a:t>CBDC </a:t>
            </a:r>
            <a:r>
              <a:rPr lang="de-DE" sz="1800" dirty="0" err="1"/>
              <a:t>can</a:t>
            </a:r>
            <a:r>
              <a:rPr lang="de-DE" sz="1800" dirty="0"/>
              <a:t> </a:t>
            </a:r>
            <a:r>
              <a:rPr lang="de-DE" sz="1800" dirty="0" err="1"/>
              <a:t>amplify</a:t>
            </a:r>
            <a:r>
              <a:rPr lang="de-DE" sz="1800" dirty="0"/>
              <a:t> </a:t>
            </a:r>
            <a:r>
              <a:rPr lang="de-DE" sz="1800" dirty="0" err="1"/>
              <a:t>spillover</a:t>
            </a:r>
            <a:r>
              <a:rPr lang="de-DE" sz="1800" dirty="0"/>
              <a:t> and </a:t>
            </a:r>
            <a:r>
              <a:rPr lang="de-DE" sz="1800" dirty="0" err="1"/>
              <a:t>create</a:t>
            </a:r>
            <a:r>
              <a:rPr lang="de-DE" sz="1800" dirty="0"/>
              <a:t> </a:t>
            </a:r>
            <a:r>
              <a:rPr lang="de-DE" sz="1800" dirty="0" err="1"/>
              <a:t>challanges</a:t>
            </a:r>
            <a:r>
              <a:rPr lang="de-DE" sz="1800" dirty="0"/>
              <a:t> </a:t>
            </a:r>
            <a:r>
              <a:rPr lang="de-DE" sz="1800" dirty="0" err="1"/>
              <a:t>for</a:t>
            </a:r>
            <a:r>
              <a:rPr lang="de-DE" sz="1800" dirty="0"/>
              <a:t> (</a:t>
            </a:r>
            <a:r>
              <a:rPr lang="de-DE" sz="1800" dirty="0" err="1"/>
              <a:t>foreign</a:t>
            </a:r>
            <a:r>
              <a:rPr lang="de-DE" sz="1800" dirty="0"/>
              <a:t>)</a:t>
            </a:r>
            <a:r>
              <a:rPr lang="de-DE" sz="1800" dirty="0" err="1"/>
              <a:t>central</a:t>
            </a:r>
            <a:r>
              <a:rPr lang="de-DE" sz="1800" dirty="0"/>
              <a:t> </a:t>
            </a:r>
            <a:r>
              <a:rPr lang="de-DE" sz="1800" dirty="0" err="1"/>
              <a:t>banks</a:t>
            </a:r>
            <a:r>
              <a:rPr lang="de-DE" sz="1800" dirty="0"/>
              <a:t> </a:t>
            </a:r>
          </a:p>
          <a:p>
            <a:r>
              <a:rPr lang="de-DE" sz="1800" dirty="0" err="1"/>
              <a:t>Following</a:t>
            </a:r>
            <a:r>
              <a:rPr lang="de-DE" sz="1800" dirty="0"/>
              <a:t> a </a:t>
            </a:r>
            <a:r>
              <a:rPr lang="de-DE" sz="1800" dirty="0" err="1"/>
              <a:t>taylor</a:t>
            </a:r>
            <a:r>
              <a:rPr lang="de-DE" sz="1800" dirty="0"/>
              <a:t> </a:t>
            </a:r>
            <a:r>
              <a:rPr lang="de-DE" sz="1800" dirty="0" err="1"/>
              <a:t>rule</a:t>
            </a:r>
            <a:r>
              <a:rPr lang="de-DE" sz="1800" dirty="0"/>
              <a:t> </a:t>
            </a:r>
            <a:r>
              <a:rPr lang="de-DE" sz="1800" dirty="0" err="1"/>
              <a:t>can</a:t>
            </a:r>
            <a:r>
              <a:rPr lang="de-DE" sz="1800" dirty="0"/>
              <a:t> </a:t>
            </a:r>
            <a:r>
              <a:rPr lang="de-DE" sz="1800" dirty="0" err="1"/>
              <a:t>mitigate</a:t>
            </a:r>
            <a:r>
              <a:rPr lang="de-DE" sz="1800" dirty="0"/>
              <a:t> </a:t>
            </a:r>
            <a:r>
              <a:rPr lang="de-DE" sz="1800" dirty="0" err="1"/>
              <a:t>these</a:t>
            </a:r>
            <a:r>
              <a:rPr lang="de-DE" sz="1800" dirty="0"/>
              <a:t> adverse </a:t>
            </a:r>
            <a:r>
              <a:rPr lang="de-DE" sz="1800" dirty="0" err="1"/>
              <a:t>effects</a:t>
            </a:r>
            <a:endParaRPr lang="de-DE" sz="1800" dirty="0"/>
          </a:p>
          <a:p>
            <a:endParaRPr lang="de-DE" sz="1800" dirty="0"/>
          </a:p>
          <a:p>
            <a:endParaRPr lang="de-DE" sz="1800" dirty="0"/>
          </a:p>
          <a:p>
            <a:r>
              <a:rPr lang="de-DE" sz="1800" b="1" dirty="0"/>
              <a:t>Other </a:t>
            </a:r>
            <a:r>
              <a:rPr lang="de-DE" sz="1800" b="1" dirty="0" err="1"/>
              <a:t>implications</a:t>
            </a:r>
            <a:r>
              <a:rPr lang="de-DE" sz="1800" b="1" dirty="0"/>
              <a:t>.</a:t>
            </a:r>
          </a:p>
          <a:p>
            <a:r>
              <a:rPr lang="en-US" sz="1800" dirty="0"/>
              <a:t>A key difference between CBDC and Cash is Storage cost – What is the effect of eliminating the 500€ bill – it increased storage cost.</a:t>
            </a:r>
          </a:p>
          <a:p>
            <a:pPr lvl="0"/>
            <a:r>
              <a:rPr lang="en-US" sz="1800" dirty="0"/>
              <a:t>Interest rate: Legal under current rules? (Fed needed to ask congress).</a:t>
            </a:r>
          </a:p>
          <a:p>
            <a:r>
              <a:rPr lang="en-US" sz="1800" dirty="0"/>
              <a:t>When all countries issue CBDC, is there a new form of currency wars?</a:t>
            </a:r>
            <a:endParaRPr lang="de-DE" sz="1800" dirty="0"/>
          </a:p>
          <a:p>
            <a:endParaRPr lang="de-DE" sz="1800" dirty="0"/>
          </a:p>
          <a:p>
            <a:endParaRPr lang="de-DE" sz="1800" dirty="0"/>
          </a:p>
          <a:p>
            <a:endParaRPr lang="de-DE" sz="1800" dirty="0"/>
          </a:p>
          <a:p>
            <a:pPr>
              <a:buFont typeface="Wingdings" panose="05000000000000000000" pitchFamily="2" charset="2"/>
              <a:buChar char="§"/>
            </a:pPr>
            <a:endParaRPr lang="de-DE" sz="1800" b="1" dirty="0">
              <a:latin typeface="+mn-lt"/>
              <a:ea typeface="+mn-ea"/>
              <a:cs typeface="+mn-cs"/>
            </a:endParaRPr>
          </a:p>
          <a:p>
            <a:pPr marL="355600" indent="0">
              <a:buNone/>
            </a:pPr>
            <a:br>
              <a:rPr lang="de-DE" sz="1800" dirty="0">
                <a:solidFill>
                  <a:schemeClr val="tx1"/>
                </a:solidFill>
              </a:rPr>
            </a:br>
            <a:endParaRPr lang="de-DE" sz="1800" dirty="0">
              <a:solidFill>
                <a:schemeClr val="tx1"/>
              </a:solidFill>
            </a:endParaRPr>
          </a:p>
          <a:p>
            <a:endParaRPr lang="de-DE" altLang="de-DE" sz="1800" dirty="0"/>
          </a:p>
        </p:txBody>
      </p:sp>
      <p:sp>
        <p:nvSpPr>
          <p:cNvPr id="5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152400" y="6504384"/>
            <a:ext cx="8991600" cy="381000"/>
          </a:xfrm>
        </p:spPr>
        <p:txBody>
          <a:bodyPr/>
          <a:lstStyle/>
          <a:p>
            <a:r>
              <a:rPr lang="en-US" altLang="de-DE" sz="1050" dirty="0"/>
              <a:t>The Euro Area’s Common Pool Problem Revisited </a:t>
            </a:r>
            <a:r>
              <a:rPr lang="de-DE" altLang="de-DE" sz="1050" dirty="0"/>
              <a:t>						      Folie </a:t>
            </a:r>
            <a:fld id="{590FDCE3-7A73-49EE-871F-33448EA94424}" type="slidenum">
              <a:rPr lang="de-DE" altLang="de-DE" sz="1050" smtClean="0"/>
              <a:t>10</a:t>
            </a:fld>
            <a:endParaRPr lang="de-DE" altLang="de-DE" sz="1050" dirty="0"/>
          </a:p>
        </p:txBody>
      </p:sp>
    </p:spTree>
    <p:extLst>
      <p:ext uri="{BB962C8B-B14F-4D97-AF65-F5344CB8AC3E}">
        <p14:creationId xmlns:p14="http://schemas.microsoft.com/office/powerpoint/2010/main" val="1176076172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152400" y="6504384"/>
            <a:ext cx="8991600" cy="381000"/>
          </a:xfrm>
        </p:spPr>
        <p:txBody>
          <a:bodyPr/>
          <a:lstStyle/>
          <a:p>
            <a:r>
              <a:rPr lang="en-US" altLang="de-DE" sz="1050" dirty="0"/>
              <a:t>The Euro Area’s Common Pool Problem Revisited </a:t>
            </a:r>
            <a:r>
              <a:rPr lang="de-DE" altLang="de-DE" sz="1050" dirty="0"/>
              <a:t>						      Folie </a:t>
            </a:r>
            <a:fld id="{78069EB7-6EB8-469A-8B2E-7E84EF4C2FBE}" type="slidenum">
              <a:rPr lang="de-DE" altLang="de-DE" sz="1050" smtClean="0"/>
              <a:pPr/>
              <a:t>11</a:t>
            </a:fld>
            <a:endParaRPr lang="de-DE" altLang="de-DE" sz="1050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7C3526C-BE6A-487E-B9DB-D92CEB08FD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48208" y="1154832"/>
            <a:ext cx="7696200" cy="762000"/>
          </a:xfrm>
        </p:spPr>
        <p:txBody>
          <a:bodyPr/>
          <a:lstStyle/>
          <a:p>
            <a:pPr lvl="1"/>
            <a:r>
              <a:rPr lang="de-DE" sz="3200" dirty="0" err="1"/>
              <a:t>Summing</a:t>
            </a:r>
            <a:r>
              <a:rPr lang="de-DE" sz="3200" dirty="0"/>
              <a:t> </a:t>
            </a:r>
            <a:r>
              <a:rPr lang="de-DE" sz="3200" dirty="0" err="1"/>
              <a:t>up</a:t>
            </a:r>
            <a:endParaRPr lang="de-DE" sz="2000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E33A3E2-60EE-428D-8226-CE0D56C821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780" y="1814736"/>
            <a:ext cx="8230344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kern="0" dirty="0"/>
              <a:t>Strength of the paper</a:t>
            </a:r>
          </a:p>
          <a:p>
            <a:pPr lvl="1"/>
            <a:r>
              <a:rPr lang="en-US" sz="1400" kern="0" dirty="0"/>
              <a:t>Important policy question</a:t>
            </a:r>
          </a:p>
          <a:p>
            <a:pPr lvl="1"/>
            <a:r>
              <a:rPr lang="en-US" sz="1400" kern="0" dirty="0"/>
              <a:t>Fully modelled household optimization problem</a:t>
            </a:r>
          </a:p>
          <a:p>
            <a:pPr lvl="1"/>
            <a:r>
              <a:rPr lang="en-US" sz="1400" kern="0" dirty="0"/>
              <a:t>Welfare statements are possible.</a:t>
            </a:r>
          </a:p>
          <a:p>
            <a:endParaRPr lang="en-US" sz="1800" kern="0" dirty="0"/>
          </a:p>
          <a:p>
            <a:r>
              <a:rPr lang="en-US" sz="1800" kern="0" dirty="0"/>
              <a:t>Critical points:</a:t>
            </a:r>
          </a:p>
          <a:p>
            <a:pPr lvl="1"/>
            <a:r>
              <a:rPr lang="en-US" sz="1400" kern="0" dirty="0"/>
              <a:t>Is CBDC really a “new asset”, or is the “new” aspect that standard features (liquidity) haven been taken away from other assets.</a:t>
            </a:r>
          </a:p>
          <a:p>
            <a:pPr lvl="1"/>
            <a:r>
              <a:rPr lang="de-DE" sz="1400" kern="0" dirty="0"/>
              <a:t>„open </a:t>
            </a:r>
            <a:r>
              <a:rPr lang="de-DE" sz="1400" kern="0" dirty="0" err="1"/>
              <a:t>economy</a:t>
            </a:r>
            <a:r>
              <a:rPr lang="de-DE" sz="1400" kern="0" dirty="0"/>
              <a:t>“ </a:t>
            </a:r>
            <a:r>
              <a:rPr lang="de-DE" sz="1400" kern="0" dirty="0" err="1"/>
              <a:t>is</a:t>
            </a:r>
            <a:r>
              <a:rPr lang="de-DE" sz="1400" kern="0" dirty="0"/>
              <a:t> not </a:t>
            </a:r>
            <a:r>
              <a:rPr lang="de-DE" sz="1400" kern="0" dirty="0" err="1"/>
              <a:t>very</a:t>
            </a:r>
            <a:r>
              <a:rPr lang="de-DE" sz="1400" kern="0" dirty="0"/>
              <a:t> open (</a:t>
            </a:r>
            <a:r>
              <a:rPr lang="de-DE" sz="1400" kern="0" dirty="0" err="1"/>
              <a:t>deposits</a:t>
            </a:r>
            <a:r>
              <a:rPr lang="de-DE" sz="1400" kern="0" dirty="0"/>
              <a:t>, cash not international)</a:t>
            </a:r>
          </a:p>
          <a:p>
            <a:pPr lvl="1"/>
            <a:r>
              <a:rPr lang="de-DE" sz="1400" kern="0" dirty="0"/>
              <a:t>Quantitative </a:t>
            </a:r>
            <a:r>
              <a:rPr lang="de-DE" sz="1400" kern="0" dirty="0" err="1"/>
              <a:t>results</a:t>
            </a:r>
            <a:r>
              <a:rPr lang="de-DE" sz="1400" kern="0" dirty="0"/>
              <a:t> </a:t>
            </a:r>
            <a:r>
              <a:rPr lang="de-DE" sz="1400" kern="0" dirty="0" err="1"/>
              <a:t>depend</a:t>
            </a:r>
            <a:r>
              <a:rPr lang="de-DE" sz="1400" kern="0" dirty="0"/>
              <a:t> on </a:t>
            </a:r>
            <a:r>
              <a:rPr lang="de-DE" sz="1400" kern="0" dirty="0" err="1"/>
              <a:t>parameter</a:t>
            </a:r>
            <a:r>
              <a:rPr lang="de-DE" sz="1400" kern="0" dirty="0"/>
              <a:t> </a:t>
            </a:r>
            <a:r>
              <a:rPr lang="de-DE" sz="1400" kern="0" dirty="0" err="1"/>
              <a:t>choices</a:t>
            </a:r>
            <a:r>
              <a:rPr lang="de-DE" sz="1400" kern="0" dirty="0"/>
              <a:t>; </a:t>
            </a:r>
            <a:r>
              <a:rPr lang="de-DE" sz="1400" kern="0" dirty="0" err="1"/>
              <a:t>effects</a:t>
            </a:r>
            <a:r>
              <a:rPr lang="de-DE" sz="1400" kern="0" dirty="0"/>
              <a:t> on </a:t>
            </a:r>
            <a:r>
              <a:rPr lang="de-DE" sz="1400" kern="0" dirty="0" err="1"/>
              <a:t>welfare</a:t>
            </a:r>
            <a:r>
              <a:rPr lang="de-DE" sz="1400" kern="0" dirty="0"/>
              <a:t> </a:t>
            </a:r>
            <a:r>
              <a:rPr lang="de-DE" sz="1400" kern="0" dirty="0" err="1"/>
              <a:t>are</a:t>
            </a:r>
            <a:r>
              <a:rPr lang="de-DE" sz="1400" kern="0" dirty="0"/>
              <a:t> </a:t>
            </a:r>
            <a:r>
              <a:rPr lang="de-DE" sz="1400" kern="0" dirty="0" err="1"/>
              <a:t>unclear</a:t>
            </a:r>
            <a:r>
              <a:rPr lang="de-DE" sz="1400" kern="0" dirty="0"/>
              <a:t>.</a:t>
            </a:r>
          </a:p>
          <a:p>
            <a:pPr lvl="1"/>
            <a:r>
              <a:rPr lang="de-DE" sz="1400" kern="0" dirty="0"/>
              <a:t>By </a:t>
            </a:r>
            <a:r>
              <a:rPr lang="de-DE" sz="1400" kern="0" dirty="0" err="1"/>
              <a:t>construction</a:t>
            </a:r>
            <a:r>
              <a:rPr lang="de-DE" sz="1400" kern="0" dirty="0"/>
              <a:t> </a:t>
            </a:r>
            <a:r>
              <a:rPr lang="de-DE" sz="1400" kern="0" dirty="0" err="1"/>
              <a:t>the</a:t>
            </a:r>
            <a:r>
              <a:rPr lang="de-DE" sz="1400" kern="0" dirty="0"/>
              <a:t> </a:t>
            </a:r>
            <a:r>
              <a:rPr lang="de-DE" sz="1400" kern="0" dirty="0" err="1"/>
              <a:t>model</a:t>
            </a:r>
            <a:r>
              <a:rPr lang="de-DE" sz="1400" kern="0" dirty="0"/>
              <a:t> </a:t>
            </a:r>
            <a:r>
              <a:rPr lang="de-DE" sz="1400" kern="0" dirty="0" err="1"/>
              <a:t>is</a:t>
            </a:r>
            <a:r>
              <a:rPr lang="de-DE" sz="1400" kern="0" dirty="0"/>
              <a:t> limited </a:t>
            </a:r>
            <a:r>
              <a:rPr lang="de-DE" sz="1400" kern="0" dirty="0" err="1"/>
              <a:t>to</a:t>
            </a:r>
            <a:r>
              <a:rPr lang="de-DE" sz="1400" kern="0" dirty="0"/>
              <a:t> </a:t>
            </a:r>
            <a:r>
              <a:rPr lang="de-DE" sz="1400" kern="0" dirty="0" err="1"/>
              <a:t>the</a:t>
            </a:r>
            <a:r>
              <a:rPr lang="de-DE" sz="1400" kern="0" dirty="0"/>
              <a:t> „</a:t>
            </a:r>
            <a:r>
              <a:rPr lang="de-DE" sz="1400" kern="0" dirty="0" err="1"/>
              <a:t>first</a:t>
            </a:r>
            <a:r>
              <a:rPr lang="de-DE" sz="1400" kern="0" dirty="0"/>
              <a:t> </a:t>
            </a:r>
            <a:r>
              <a:rPr lang="de-DE" sz="1400" kern="0" dirty="0" err="1"/>
              <a:t>mover</a:t>
            </a:r>
            <a:r>
              <a:rPr lang="de-DE" sz="1400" kern="0" dirty="0"/>
              <a:t> </a:t>
            </a:r>
            <a:r>
              <a:rPr lang="de-DE" sz="1400" kern="0" dirty="0" err="1"/>
              <a:t>advantage</a:t>
            </a:r>
            <a:r>
              <a:rPr lang="de-DE" sz="1400" kern="0" dirty="0"/>
              <a:t>“; …</a:t>
            </a:r>
            <a:r>
              <a:rPr lang="de-DE" sz="1400" kern="0" dirty="0" err="1"/>
              <a:t>as</a:t>
            </a:r>
            <a:r>
              <a:rPr lang="de-DE" sz="1400" kern="0" dirty="0"/>
              <a:t> 80% of </a:t>
            </a:r>
            <a:r>
              <a:rPr lang="de-DE" sz="1400" kern="0" dirty="0" err="1"/>
              <a:t>central</a:t>
            </a:r>
            <a:r>
              <a:rPr lang="de-DE" sz="1400" kern="0" dirty="0"/>
              <a:t> </a:t>
            </a:r>
            <a:r>
              <a:rPr lang="de-DE" sz="1400" kern="0" dirty="0" err="1"/>
              <a:t>banks</a:t>
            </a:r>
            <a:r>
              <a:rPr lang="de-DE" sz="1400" kern="0" dirty="0"/>
              <a:t> </a:t>
            </a:r>
            <a:r>
              <a:rPr lang="de-DE" sz="1400" kern="0" dirty="0" err="1"/>
              <a:t>are</a:t>
            </a:r>
            <a:r>
              <a:rPr lang="de-DE" sz="1400" kern="0" dirty="0"/>
              <a:t> </a:t>
            </a:r>
            <a:r>
              <a:rPr lang="de-DE" sz="1400" kern="0" dirty="0" err="1"/>
              <a:t>planing</a:t>
            </a:r>
            <a:r>
              <a:rPr lang="de-DE" sz="1400" kern="0" dirty="0"/>
              <a:t> </a:t>
            </a:r>
            <a:r>
              <a:rPr lang="de-DE" sz="1400" kern="0" dirty="0" err="1"/>
              <a:t>to</a:t>
            </a:r>
            <a:r>
              <a:rPr lang="de-DE" sz="1400" kern="0" dirty="0"/>
              <a:t> </a:t>
            </a:r>
            <a:r>
              <a:rPr lang="de-DE" sz="1400" kern="0" dirty="0" err="1"/>
              <a:t>introduce</a:t>
            </a:r>
            <a:r>
              <a:rPr lang="de-DE" sz="1400" kern="0" dirty="0"/>
              <a:t> it. </a:t>
            </a:r>
          </a:p>
          <a:p>
            <a:pPr lvl="1"/>
            <a:r>
              <a:rPr lang="de-DE" sz="1400" kern="0" dirty="0"/>
              <a:t>Hard </a:t>
            </a:r>
            <a:r>
              <a:rPr lang="de-DE" sz="1400" kern="0" dirty="0" err="1"/>
              <a:t>to</a:t>
            </a:r>
            <a:r>
              <a:rPr lang="de-DE" sz="1400" kern="0" dirty="0"/>
              <a:t> </a:t>
            </a:r>
            <a:r>
              <a:rPr lang="de-DE" sz="1400" kern="0" dirty="0" err="1"/>
              <a:t>assess</a:t>
            </a:r>
            <a:r>
              <a:rPr lang="de-DE" sz="1400" kern="0" dirty="0"/>
              <a:t> </a:t>
            </a:r>
            <a:r>
              <a:rPr lang="de-DE" sz="1400" kern="0" dirty="0" err="1"/>
              <a:t>if</a:t>
            </a:r>
            <a:r>
              <a:rPr lang="de-DE" sz="1400" kern="0" dirty="0"/>
              <a:t> </a:t>
            </a:r>
            <a:r>
              <a:rPr lang="de-DE" sz="1400" kern="0" dirty="0" err="1"/>
              <a:t>welfare</a:t>
            </a:r>
            <a:r>
              <a:rPr lang="de-DE" sz="1400" kern="0" dirty="0"/>
              <a:t> </a:t>
            </a:r>
            <a:r>
              <a:rPr lang="de-DE" sz="1400" kern="0" dirty="0" err="1"/>
              <a:t>effects</a:t>
            </a:r>
            <a:r>
              <a:rPr lang="de-DE" sz="1400" kern="0" dirty="0"/>
              <a:t> </a:t>
            </a:r>
            <a:r>
              <a:rPr lang="de-DE" sz="1400" kern="0" dirty="0" err="1"/>
              <a:t>are</a:t>
            </a:r>
            <a:r>
              <a:rPr lang="de-DE" sz="1400" kern="0" dirty="0"/>
              <a:t> </a:t>
            </a:r>
            <a:r>
              <a:rPr lang="de-DE" sz="1400" kern="0" dirty="0" err="1"/>
              <a:t>quantitatively</a:t>
            </a:r>
            <a:r>
              <a:rPr lang="de-DE" sz="1400" kern="0" dirty="0"/>
              <a:t> </a:t>
            </a:r>
            <a:r>
              <a:rPr lang="de-DE" sz="1400" kern="0" dirty="0" err="1"/>
              <a:t>important</a:t>
            </a:r>
            <a:r>
              <a:rPr lang="de-DE" sz="1400" kern="0" dirty="0"/>
              <a:t>.</a:t>
            </a:r>
          </a:p>
          <a:p>
            <a:pPr marL="0" indent="0">
              <a:buNone/>
            </a:pPr>
            <a:endParaRPr lang="de-DE" dirty="0"/>
          </a:p>
          <a:p>
            <a:pPr lvl="0"/>
            <a:endParaRPr lang="de-DE" dirty="0"/>
          </a:p>
          <a:p>
            <a:endParaRPr lang="de-DE" sz="1800" kern="0" dirty="0"/>
          </a:p>
          <a:p>
            <a:pPr>
              <a:buFont typeface="Wingdings" panose="05000000000000000000" pitchFamily="2" charset="2"/>
              <a:buChar char="§"/>
            </a:pPr>
            <a:endParaRPr lang="de-DE" sz="1800" b="1" kern="0" dirty="0"/>
          </a:p>
          <a:p>
            <a:pPr marL="355600" indent="0">
              <a:buFont typeface="Wingdings" pitchFamily="-32" charset="2"/>
              <a:buNone/>
            </a:pPr>
            <a:br>
              <a:rPr lang="de-DE" sz="1800" kern="0" dirty="0"/>
            </a:br>
            <a:endParaRPr lang="de-DE" sz="1800" kern="0" dirty="0"/>
          </a:p>
          <a:p>
            <a:endParaRPr lang="de-DE" altLang="de-DE" sz="1800" kern="0" dirty="0"/>
          </a:p>
        </p:txBody>
      </p:sp>
    </p:spTree>
    <p:extLst>
      <p:ext uri="{BB962C8B-B14F-4D97-AF65-F5344CB8AC3E}">
        <p14:creationId xmlns:p14="http://schemas.microsoft.com/office/powerpoint/2010/main" val="2912567378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572860" y="1052736"/>
            <a:ext cx="7696200" cy="762000"/>
          </a:xfrm>
        </p:spPr>
        <p:txBody>
          <a:bodyPr/>
          <a:lstStyle/>
          <a:p>
            <a:r>
              <a:rPr lang="de-DE" altLang="de-DE" dirty="0"/>
              <a:t>Summary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2860" y="1453228"/>
            <a:ext cx="8230344" cy="4464496"/>
          </a:xfrm>
        </p:spPr>
        <p:txBody>
          <a:bodyPr/>
          <a:lstStyle/>
          <a:p>
            <a:pPr marL="0" indent="0">
              <a:buNone/>
            </a:pPr>
            <a:endParaRPr lang="de-DE" sz="1800" dirty="0"/>
          </a:p>
          <a:p>
            <a:r>
              <a:rPr lang="en-US" sz="1800" dirty="0"/>
              <a:t>Extend the two-country DSGE model of </a:t>
            </a:r>
            <a:r>
              <a:rPr lang="en-US" sz="1800" dirty="0" err="1"/>
              <a:t>Eichenbaum</a:t>
            </a:r>
            <a:r>
              <a:rPr lang="en-US" sz="1800" dirty="0"/>
              <a:t> et al. (2017) by adding a new asset, CBDC </a:t>
            </a:r>
          </a:p>
          <a:p>
            <a:r>
              <a:rPr lang="en-US" sz="1800" dirty="0"/>
              <a:t>This new asset is issued in the home country to be used in the foreign country</a:t>
            </a:r>
          </a:p>
          <a:p>
            <a:r>
              <a:rPr lang="de-DE" sz="1800" dirty="0"/>
              <a:t>A </a:t>
            </a:r>
            <a:r>
              <a:rPr lang="de-DE" sz="1800" dirty="0" err="1"/>
              <a:t>new</a:t>
            </a:r>
            <a:r>
              <a:rPr lang="de-DE" sz="1800" dirty="0"/>
              <a:t> </a:t>
            </a:r>
            <a:r>
              <a:rPr lang="en-US" sz="1800" dirty="0"/>
              <a:t>uncovered interest parity condition: </a:t>
            </a:r>
          </a:p>
          <a:p>
            <a:pPr lvl="1"/>
            <a:r>
              <a:rPr lang="en-US" sz="1400" dirty="0"/>
              <a:t>risk-free rate in the foreign economy=the interest rate on the CBDC adjusted for exchange rate risk + liquidity service parameters</a:t>
            </a:r>
          </a:p>
          <a:p>
            <a:r>
              <a:rPr lang="en-US" sz="1800" dirty="0"/>
              <a:t>CBDC amplifies the international spillovers of shocks</a:t>
            </a:r>
          </a:p>
          <a:p>
            <a:r>
              <a:rPr lang="en-US" sz="1800" dirty="0"/>
              <a:t>Intuition: </a:t>
            </a:r>
            <a:r>
              <a:rPr lang="en-US" dirty="0"/>
              <a:t> </a:t>
            </a:r>
            <a:r>
              <a:rPr lang="en-US" sz="1800" dirty="0"/>
              <a:t>stronger exchange rate movements, as foreign agents rebalance much more into CBDC than they would into bonds</a:t>
            </a:r>
          </a:p>
          <a:p>
            <a:r>
              <a:rPr lang="en-US" sz="1800" dirty="0"/>
              <a:t>Simulation + Welfare analysis</a:t>
            </a:r>
          </a:p>
          <a:p>
            <a:r>
              <a:rPr lang="en-US" sz="1800" dirty="0"/>
              <a:t>CBDC design + optimal monetary policy</a:t>
            </a:r>
          </a:p>
          <a:p>
            <a:endParaRPr lang="de-DE" sz="1800" dirty="0"/>
          </a:p>
          <a:p>
            <a:pPr>
              <a:buFont typeface="Wingdings" panose="05000000000000000000" pitchFamily="2" charset="2"/>
              <a:buChar char="§"/>
            </a:pPr>
            <a:endParaRPr lang="de-DE" sz="1800" b="1" dirty="0">
              <a:latin typeface="+mn-lt"/>
              <a:ea typeface="+mn-ea"/>
              <a:cs typeface="+mn-cs"/>
            </a:endParaRPr>
          </a:p>
          <a:p>
            <a:pPr marL="355600" indent="0">
              <a:buNone/>
            </a:pPr>
            <a:br>
              <a:rPr lang="de-DE" sz="1800" dirty="0">
                <a:solidFill>
                  <a:schemeClr val="tx1"/>
                </a:solidFill>
              </a:rPr>
            </a:br>
            <a:endParaRPr lang="de-DE" sz="1800" dirty="0">
              <a:solidFill>
                <a:schemeClr val="tx1"/>
              </a:solidFill>
            </a:endParaRPr>
          </a:p>
          <a:p>
            <a:endParaRPr lang="de-DE" altLang="de-DE" sz="1800" dirty="0"/>
          </a:p>
        </p:txBody>
      </p:sp>
      <p:sp>
        <p:nvSpPr>
          <p:cNvPr id="5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152400" y="6504384"/>
            <a:ext cx="8991600" cy="381000"/>
          </a:xfrm>
        </p:spPr>
        <p:txBody>
          <a:bodyPr/>
          <a:lstStyle/>
          <a:p>
            <a:endParaRPr lang="de-DE" altLang="de-DE" sz="1050" dirty="0"/>
          </a:p>
        </p:txBody>
      </p:sp>
    </p:spTree>
    <p:extLst>
      <p:ext uri="{BB962C8B-B14F-4D97-AF65-F5344CB8AC3E}">
        <p14:creationId xmlns:p14="http://schemas.microsoft.com/office/powerpoint/2010/main" val="1389115498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152400" y="6504384"/>
            <a:ext cx="8991600" cy="381000"/>
          </a:xfrm>
        </p:spPr>
        <p:txBody>
          <a:bodyPr/>
          <a:lstStyle/>
          <a:p>
            <a:r>
              <a:rPr lang="en-US" altLang="de-DE" sz="1050" dirty="0"/>
              <a:t>The Euro Area’s Common Pool Problem Revisited </a:t>
            </a:r>
            <a:r>
              <a:rPr lang="de-DE" altLang="de-DE" sz="1050" dirty="0"/>
              <a:t>						      Folie </a:t>
            </a:r>
            <a:fld id="{78069EB7-6EB8-469A-8B2E-7E84EF4C2FBE}" type="slidenum">
              <a:rPr lang="de-DE" altLang="de-DE" sz="1050" smtClean="0"/>
              <a:pPr/>
              <a:t>3</a:t>
            </a:fld>
            <a:endParaRPr lang="de-DE" altLang="de-DE" sz="1050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48208" y="1154832"/>
            <a:ext cx="7696200" cy="762000"/>
          </a:xfrm>
        </p:spPr>
        <p:txBody>
          <a:bodyPr/>
          <a:lstStyle/>
          <a:p>
            <a:pPr lvl="1"/>
            <a:r>
              <a:rPr lang="de-DE" sz="3200" dirty="0"/>
              <a:t>Definition of CBDC</a:t>
            </a:r>
            <a:endParaRPr lang="de-DE" sz="2000" dirty="0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67CA7B74-4F46-4ECA-8777-688862EC38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3688" y="1867140"/>
            <a:ext cx="5143500" cy="1266825"/>
          </a:xfrm>
          <a:prstGeom prst="rect">
            <a:avLst/>
          </a:prstGeom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5B010368-EC0F-4CB9-9C24-AD32DEE802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208" y="3426903"/>
            <a:ext cx="8230344" cy="2190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-32" charset="2"/>
              <a:buNone/>
            </a:pPr>
            <a:endParaRPr lang="de-DE" sz="1800" kern="0" dirty="0"/>
          </a:p>
          <a:p>
            <a:r>
              <a:rPr lang="de-DE" sz="1800" kern="0" dirty="0" err="1"/>
              <a:t>Deposits</a:t>
            </a:r>
            <a:r>
              <a:rPr lang="de-DE" sz="1800" kern="0" dirty="0"/>
              <a:t> not liquid? – </a:t>
            </a:r>
            <a:r>
              <a:rPr lang="en-US" sz="1800" dirty="0"/>
              <a:t>CBDC short term, Deposits long term. Why?</a:t>
            </a:r>
          </a:p>
          <a:p>
            <a:r>
              <a:rPr lang="de-DE" sz="1800" kern="0" dirty="0"/>
              <a:t>Bonds not liquid? Very </a:t>
            </a:r>
            <a:r>
              <a:rPr lang="de-DE" sz="1800" kern="0" dirty="0" err="1"/>
              <a:t>deep</a:t>
            </a:r>
            <a:r>
              <a:rPr lang="de-DE" sz="1800" kern="0" dirty="0"/>
              <a:t> </a:t>
            </a:r>
            <a:r>
              <a:rPr lang="de-DE" sz="1800" kern="0" dirty="0" err="1"/>
              <a:t>markets</a:t>
            </a:r>
            <a:r>
              <a:rPr lang="de-DE" sz="1800" kern="0" dirty="0"/>
              <a:t>, </a:t>
            </a:r>
            <a:r>
              <a:rPr lang="de-DE" sz="1800" kern="0" dirty="0" err="1"/>
              <a:t>as</a:t>
            </a:r>
            <a:r>
              <a:rPr lang="de-DE" sz="1800" kern="0" dirty="0"/>
              <a:t> </a:t>
            </a:r>
            <a:r>
              <a:rPr lang="de-DE" sz="1800" kern="0" dirty="0" err="1"/>
              <a:t>eligible</a:t>
            </a:r>
            <a:r>
              <a:rPr lang="de-DE" sz="1800" kern="0" dirty="0"/>
              <a:t> </a:t>
            </a:r>
            <a:r>
              <a:rPr lang="de-DE" sz="1800" kern="0" dirty="0" err="1"/>
              <a:t>collateral</a:t>
            </a:r>
            <a:r>
              <a:rPr lang="de-DE" sz="1800" kern="0" dirty="0"/>
              <a:t> at </a:t>
            </a:r>
            <a:r>
              <a:rPr lang="de-DE" sz="1800" kern="0" dirty="0" err="1"/>
              <a:t>central</a:t>
            </a:r>
            <a:r>
              <a:rPr lang="de-DE" sz="1800" kern="0" dirty="0"/>
              <a:t> </a:t>
            </a:r>
            <a:r>
              <a:rPr lang="de-DE" sz="1800" kern="0" dirty="0" err="1"/>
              <a:t>bank</a:t>
            </a:r>
            <a:endParaRPr lang="en-US" sz="1800" dirty="0"/>
          </a:p>
          <a:p>
            <a:r>
              <a:rPr lang="de-DE" sz="1800" kern="0" dirty="0"/>
              <a:t>Cash not International? (70% of </a:t>
            </a:r>
            <a:r>
              <a:rPr lang="de-DE" sz="1800" kern="0" dirty="0" err="1"/>
              <a:t>the</a:t>
            </a:r>
            <a:r>
              <a:rPr lang="de-DE" sz="1800" kern="0" dirty="0"/>
              <a:t> US$ and 30-40% of € </a:t>
            </a:r>
            <a:r>
              <a:rPr lang="de-DE" sz="1800" kern="0" dirty="0" err="1"/>
              <a:t>used</a:t>
            </a:r>
            <a:r>
              <a:rPr lang="de-DE" sz="1800" kern="0" dirty="0"/>
              <a:t> </a:t>
            </a:r>
            <a:r>
              <a:rPr lang="de-DE" sz="1800" kern="0" dirty="0" err="1"/>
              <a:t>abroad</a:t>
            </a:r>
            <a:r>
              <a:rPr lang="de-DE" sz="1800" kern="0" dirty="0"/>
              <a:t>)</a:t>
            </a:r>
          </a:p>
          <a:p>
            <a:r>
              <a:rPr lang="de-DE" sz="1800" kern="0" dirty="0" err="1"/>
              <a:t>Deposits</a:t>
            </a:r>
            <a:r>
              <a:rPr lang="de-DE" sz="1800" kern="0" dirty="0"/>
              <a:t> not international? (FX </a:t>
            </a:r>
            <a:r>
              <a:rPr lang="de-DE" sz="1800" kern="0" dirty="0" err="1"/>
              <a:t>markets</a:t>
            </a:r>
            <a:r>
              <a:rPr lang="de-DE" sz="1800" kern="0" dirty="0"/>
              <a:t> trade &gt; 5tr$ per </a:t>
            </a:r>
            <a:r>
              <a:rPr lang="de-DE" sz="1800" kern="0" dirty="0" err="1"/>
              <a:t>day</a:t>
            </a:r>
            <a:r>
              <a:rPr lang="de-DE" sz="1800" kern="0" dirty="0"/>
              <a:t> (BIS-Survey)).</a:t>
            </a:r>
          </a:p>
          <a:p>
            <a:r>
              <a:rPr lang="de-DE" sz="1800" kern="0" dirty="0" err="1"/>
              <a:t>Deposits</a:t>
            </a:r>
            <a:r>
              <a:rPr lang="de-DE" sz="1800" kern="0" dirty="0"/>
              <a:t> not </a:t>
            </a:r>
            <a:r>
              <a:rPr lang="de-DE" sz="1800" kern="0" dirty="0" err="1"/>
              <a:t>safe</a:t>
            </a:r>
            <a:r>
              <a:rPr lang="de-DE" sz="1800" kern="0" dirty="0"/>
              <a:t>? (</a:t>
            </a:r>
            <a:r>
              <a:rPr lang="de-DE" sz="1800" kern="0" dirty="0" err="1"/>
              <a:t>Deposit</a:t>
            </a:r>
            <a:r>
              <a:rPr lang="de-DE" sz="1800" kern="0" dirty="0"/>
              <a:t> </a:t>
            </a:r>
            <a:r>
              <a:rPr lang="de-DE" sz="1800" kern="0" dirty="0" err="1"/>
              <a:t>insurance</a:t>
            </a:r>
            <a:r>
              <a:rPr lang="de-DE" sz="1800" kern="0" dirty="0"/>
              <a:t> + </a:t>
            </a:r>
            <a:r>
              <a:rPr lang="de-DE" sz="1800" kern="0" dirty="0" err="1"/>
              <a:t>full</a:t>
            </a:r>
            <a:r>
              <a:rPr lang="de-DE" sz="1800" kern="0" dirty="0"/>
              <a:t> </a:t>
            </a:r>
            <a:r>
              <a:rPr lang="de-DE" sz="1800" kern="0" dirty="0" err="1"/>
              <a:t>allotment</a:t>
            </a:r>
            <a:r>
              <a:rPr lang="de-DE" sz="1800" kern="0" dirty="0"/>
              <a:t> </a:t>
            </a:r>
            <a:r>
              <a:rPr lang="de-DE" sz="1800" kern="0" dirty="0" err="1"/>
              <a:t>policy</a:t>
            </a:r>
            <a:r>
              <a:rPr lang="de-DE" sz="1800" kern="0" dirty="0"/>
              <a:t>) H-</a:t>
            </a:r>
            <a:r>
              <a:rPr lang="de-DE" sz="1800" kern="0" dirty="0" err="1"/>
              <a:t>Perspective</a:t>
            </a:r>
            <a:endParaRPr lang="de-DE" sz="1800" kern="0" dirty="0"/>
          </a:p>
          <a:p>
            <a:endParaRPr lang="de-DE" sz="1800" kern="0" dirty="0"/>
          </a:p>
          <a:p>
            <a:endParaRPr lang="de-DE" sz="1800" kern="0" dirty="0"/>
          </a:p>
          <a:p>
            <a:pPr marL="0" indent="0">
              <a:buNone/>
            </a:pPr>
            <a:endParaRPr lang="de-DE" sz="1800" kern="0" dirty="0"/>
          </a:p>
          <a:p>
            <a:pPr marL="0" indent="0">
              <a:buNone/>
            </a:pPr>
            <a:r>
              <a:rPr lang="de-DE" sz="1800" kern="0" dirty="0"/>
              <a:t> </a:t>
            </a:r>
          </a:p>
          <a:p>
            <a:endParaRPr lang="de-DE" sz="1800" kern="0" dirty="0"/>
          </a:p>
          <a:p>
            <a:pPr>
              <a:buFont typeface="Wingdings" panose="05000000000000000000" pitchFamily="2" charset="2"/>
              <a:buChar char="§"/>
            </a:pPr>
            <a:endParaRPr lang="de-DE" sz="1800" b="1" kern="0" dirty="0"/>
          </a:p>
          <a:p>
            <a:pPr marL="355600" indent="0">
              <a:buFont typeface="Wingdings" pitchFamily="-32" charset="2"/>
              <a:buNone/>
            </a:pPr>
            <a:br>
              <a:rPr lang="de-DE" sz="1800" kern="0" dirty="0"/>
            </a:br>
            <a:endParaRPr lang="de-DE" sz="1800" kern="0" dirty="0"/>
          </a:p>
          <a:p>
            <a:endParaRPr lang="de-DE" altLang="de-DE" sz="1800" kern="0" dirty="0"/>
          </a:p>
        </p:txBody>
      </p:sp>
    </p:spTree>
    <p:extLst>
      <p:ext uri="{BB962C8B-B14F-4D97-AF65-F5344CB8AC3E}">
        <p14:creationId xmlns:p14="http://schemas.microsoft.com/office/powerpoint/2010/main" val="2074759434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152400" y="6504384"/>
            <a:ext cx="8991600" cy="381000"/>
          </a:xfrm>
        </p:spPr>
        <p:txBody>
          <a:bodyPr/>
          <a:lstStyle/>
          <a:p>
            <a:r>
              <a:rPr lang="en-US" altLang="de-DE" sz="1050" dirty="0"/>
              <a:t>The Euro Area’s Common Pool Problem Revisited </a:t>
            </a:r>
            <a:r>
              <a:rPr lang="de-DE" altLang="de-DE" sz="1050" dirty="0"/>
              <a:t>						      Folie </a:t>
            </a:r>
            <a:fld id="{78069EB7-6EB8-469A-8B2E-7E84EF4C2FBE}" type="slidenum">
              <a:rPr lang="de-DE" altLang="de-DE" sz="1050" smtClean="0"/>
              <a:pPr/>
              <a:t>4</a:t>
            </a:fld>
            <a:endParaRPr lang="de-DE" altLang="de-DE" sz="1050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48208" y="1154832"/>
            <a:ext cx="7696200" cy="762000"/>
          </a:xfrm>
        </p:spPr>
        <p:txBody>
          <a:bodyPr/>
          <a:lstStyle/>
          <a:p>
            <a:pPr lvl="1"/>
            <a:r>
              <a:rPr lang="de-DE" sz="3200" dirty="0"/>
              <a:t>New </a:t>
            </a:r>
            <a:r>
              <a:rPr lang="de-DE" sz="3200" dirty="0" err="1"/>
              <a:t>interest</a:t>
            </a:r>
            <a:r>
              <a:rPr lang="de-DE" sz="3200" dirty="0"/>
              <a:t> rate </a:t>
            </a:r>
            <a:r>
              <a:rPr lang="de-DE" sz="3200" dirty="0" err="1"/>
              <a:t>parity</a:t>
            </a:r>
            <a:r>
              <a:rPr lang="de-DE" sz="3200" dirty="0"/>
              <a:t> </a:t>
            </a:r>
            <a:r>
              <a:rPr lang="de-DE" sz="3200" dirty="0" err="1"/>
              <a:t>condition</a:t>
            </a:r>
            <a:endParaRPr lang="de-DE" sz="2000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AA21B329-598F-4A82-A176-A6B79214ED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7900" y="2276872"/>
            <a:ext cx="4648200" cy="447675"/>
          </a:xfrm>
          <a:prstGeom prst="rect">
            <a:avLst/>
          </a:prstGeom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28778549-AE4F-4237-8B40-681B63830A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3429000"/>
            <a:ext cx="8230344" cy="2190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-32" charset="2"/>
              <a:buNone/>
            </a:pPr>
            <a:endParaRPr lang="de-DE" sz="1800" kern="0" dirty="0"/>
          </a:p>
          <a:p>
            <a:r>
              <a:rPr lang="de-DE" sz="1800" kern="0" dirty="0" err="1"/>
              <a:t>Foreign</a:t>
            </a:r>
            <a:r>
              <a:rPr lang="de-DE" sz="1800" kern="0" dirty="0"/>
              <a:t> </a:t>
            </a:r>
            <a:r>
              <a:rPr lang="de-DE" sz="1800" kern="0" dirty="0" err="1"/>
              <a:t>interest</a:t>
            </a:r>
            <a:r>
              <a:rPr lang="de-DE" sz="1800" kern="0" dirty="0"/>
              <a:t> rate = Interest rate on CBDC * </a:t>
            </a:r>
            <a:r>
              <a:rPr lang="de-DE" sz="1800" kern="0" dirty="0" err="1"/>
              <a:t>Expected</a:t>
            </a:r>
            <a:r>
              <a:rPr lang="de-DE" sz="1800" kern="0" dirty="0"/>
              <a:t> Exchange rate </a:t>
            </a:r>
            <a:r>
              <a:rPr lang="de-DE" sz="1800" kern="0" dirty="0" err="1"/>
              <a:t>change</a:t>
            </a:r>
            <a:r>
              <a:rPr lang="de-DE" sz="1800" kern="0" dirty="0"/>
              <a:t> * a </a:t>
            </a:r>
            <a:r>
              <a:rPr lang="de-DE" sz="1800" kern="0" dirty="0" err="1"/>
              <a:t>Factor</a:t>
            </a:r>
            <a:r>
              <a:rPr lang="de-DE" sz="1800" kern="0" dirty="0"/>
              <a:t> </a:t>
            </a:r>
            <a:r>
              <a:rPr lang="de-DE" sz="1800" kern="0" dirty="0" err="1"/>
              <a:t>that</a:t>
            </a:r>
            <a:r>
              <a:rPr lang="de-DE" sz="1800" kern="0" dirty="0"/>
              <a:t> </a:t>
            </a:r>
            <a:r>
              <a:rPr lang="de-DE" sz="1800" kern="0" dirty="0" err="1"/>
              <a:t>measures</a:t>
            </a:r>
            <a:r>
              <a:rPr lang="de-DE" sz="1800" kern="0" dirty="0"/>
              <a:t> </a:t>
            </a:r>
            <a:r>
              <a:rPr lang="de-DE" sz="1800" kern="0" dirty="0" err="1"/>
              <a:t>the</a:t>
            </a:r>
            <a:r>
              <a:rPr lang="de-DE" sz="1800" kern="0" dirty="0"/>
              <a:t> </a:t>
            </a:r>
            <a:r>
              <a:rPr lang="de-DE" sz="1800" kern="0" dirty="0" err="1"/>
              <a:t>liquidity</a:t>
            </a:r>
            <a:r>
              <a:rPr lang="de-DE" sz="1800" kern="0" dirty="0"/>
              <a:t> </a:t>
            </a:r>
            <a:r>
              <a:rPr lang="de-DE" sz="1800" kern="0" dirty="0" err="1"/>
              <a:t>service</a:t>
            </a:r>
            <a:r>
              <a:rPr lang="de-DE" sz="1800" kern="0" dirty="0"/>
              <a:t> of CBDC</a:t>
            </a:r>
          </a:p>
          <a:p>
            <a:r>
              <a:rPr lang="en-US" sz="1800" dirty="0"/>
              <a:t>households, for the same remuneration, strictly prefer to hold CBDC relative to a bond given that the CBDC provides liquidity services, unlike bonds</a:t>
            </a:r>
          </a:p>
          <a:p>
            <a:r>
              <a:rPr lang="en-US" sz="1800" dirty="0"/>
              <a:t>Their strong reaction to shocks amplifies the international spillovers</a:t>
            </a:r>
          </a:p>
          <a:p>
            <a:pPr marL="0" indent="0">
              <a:buNone/>
            </a:pPr>
            <a:endParaRPr lang="de-DE" sz="1800" kern="0" dirty="0"/>
          </a:p>
          <a:p>
            <a:endParaRPr lang="de-DE" sz="1800" kern="0" dirty="0"/>
          </a:p>
          <a:p>
            <a:pPr>
              <a:buFont typeface="Wingdings" panose="05000000000000000000" pitchFamily="2" charset="2"/>
              <a:buChar char="§"/>
            </a:pPr>
            <a:endParaRPr lang="de-DE" sz="1800" b="1" kern="0" dirty="0"/>
          </a:p>
          <a:p>
            <a:pPr marL="355600" indent="0">
              <a:buFont typeface="Wingdings" pitchFamily="-32" charset="2"/>
              <a:buNone/>
            </a:pPr>
            <a:br>
              <a:rPr lang="de-DE" sz="1800" kern="0" dirty="0"/>
            </a:br>
            <a:endParaRPr lang="de-DE" sz="1800" kern="0" dirty="0"/>
          </a:p>
          <a:p>
            <a:endParaRPr lang="de-DE" altLang="de-DE" sz="1800" kern="0" dirty="0"/>
          </a:p>
        </p:txBody>
      </p:sp>
    </p:spTree>
    <p:extLst>
      <p:ext uri="{BB962C8B-B14F-4D97-AF65-F5344CB8AC3E}">
        <p14:creationId xmlns:p14="http://schemas.microsoft.com/office/powerpoint/2010/main" val="400835500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152400" y="6504384"/>
            <a:ext cx="8991600" cy="381000"/>
          </a:xfrm>
        </p:spPr>
        <p:txBody>
          <a:bodyPr/>
          <a:lstStyle/>
          <a:p>
            <a:r>
              <a:rPr lang="en-US" altLang="de-DE" sz="1050" dirty="0"/>
              <a:t>The Euro Area’s Common Pool Problem Revisited </a:t>
            </a:r>
            <a:r>
              <a:rPr lang="de-DE" altLang="de-DE" sz="1050" dirty="0"/>
              <a:t>						      Folie </a:t>
            </a:r>
            <a:fld id="{78069EB7-6EB8-469A-8B2E-7E84EF4C2FBE}" type="slidenum">
              <a:rPr lang="de-DE" altLang="de-DE" sz="1050" smtClean="0"/>
              <a:pPr/>
              <a:t>5</a:t>
            </a:fld>
            <a:endParaRPr lang="de-DE" altLang="de-DE" sz="1050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C442D63-BB78-48A3-B135-4D2224E26F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48208" y="1154832"/>
            <a:ext cx="7696200" cy="762000"/>
          </a:xfrm>
        </p:spPr>
        <p:txBody>
          <a:bodyPr/>
          <a:lstStyle/>
          <a:p>
            <a:pPr lvl="1"/>
            <a:r>
              <a:rPr lang="de-DE" sz="3200" dirty="0"/>
              <a:t>DSGE </a:t>
            </a:r>
            <a:r>
              <a:rPr lang="de-DE" sz="3200" dirty="0" err="1"/>
              <a:t>model</a:t>
            </a:r>
            <a:endParaRPr lang="de-DE" sz="2000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941B1A5-C477-41F6-8860-940F42D73C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208" y="1535832"/>
            <a:ext cx="8230344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800" kern="0" dirty="0"/>
          </a:p>
          <a:p>
            <a:r>
              <a:rPr lang="de-DE" sz="1800" kern="0" dirty="0"/>
              <a:t>+ fully </a:t>
            </a:r>
            <a:r>
              <a:rPr lang="de-DE" sz="1800" kern="0" dirty="0" err="1"/>
              <a:t>modelled</a:t>
            </a:r>
            <a:r>
              <a:rPr lang="de-DE" sz="1800" kern="0" dirty="0"/>
              <a:t> </a:t>
            </a:r>
            <a:r>
              <a:rPr lang="de-DE" sz="1800" kern="0" dirty="0" err="1"/>
              <a:t>household</a:t>
            </a:r>
            <a:r>
              <a:rPr lang="de-DE" sz="1800" kern="0" dirty="0"/>
              <a:t> </a:t>
            </a:r>
            <a:r>
              <a:rPr lang="de-DE" sz="1800" kern="0" dirty="0" err="1"/>
              <a:t>optimization</a:t>
            </a:r>
            <a:r>
              <a:rPr lang="de-DE" sz="1800" kern="0" dirty="0"/>
              <a:t>, </a:t>
            </a:r>
            <a:r>
              <a:rPr lang="de-DE" sz="1800" kern="0" dirty="0" err="1"/>
              <a:t>labor</a:t>
            </a:r>
            <a:r>
              <a:rPr lang="de-DE" sz="1800" kern="0" dirty="0"/>
              <a:t> </a:t>
            </a:r>
            <a:r>
              <a:rPr lang="de-DE" sz="1800" kern="0" dirty="0" err="1"/>
              <a:t>markets</a:t>
            </a:r>
            <a:r>
              <a:rPr lang="de-DE" sz="1800" kern="0" dirty="0"/>
              <a:t> etc. </a:t>
            </a:r>
          </a:p>
          <a:p>
            <a:r>
              <a:rPr lang="de-DE" sz="1800" kern="0" dirty="0"/>
              <a:t>+ </a:t>
            </a:r>
            <a:r>
              <a:rPr lang="de-DE" sz="1800" kern="0" dirty="0" err="1"/>
              <a:t>Allows</a:t>
            </a:r>
            <a:r>
              <a:rPr lang="de-DE" sz="1800" kern="0" dirty="0"/>
              <a:t> </a:t>
            </a:r>
            <a:r>
              <a:rPr lang="de-DE" sz="1800" kern="0" dirty="0" err="1"/>
              <a:t>for</a:t>
            </a:r>
            <a:r>
              <a:rPr lang="de-DE" sz="1800" kern="0" dirty="0"/>
              <a:t> </a:t>
            </a:r>
            <a:r>
              <a:rPr lang="de-DE" sz="1800" kern="0" dirty="0" err="1"/>
              <a:t>welfare</a:t>
            </a:r>
            <a:r>
              <a:rPr lang="de-DE" sz="1800" kern="0" dirty="0"/>
              <a:t> </a:t>
            </a:r>
            <a:r>
              <a:rPr lang="de-DE" sz="1800" kern="0" dirty="0" err="1"/>
              <a:t>analysis</a:t>
            </a:r>
            <a:r>
              <a:rPr lang="de-DE" sz="1800" kern="0" dirty="0"/>
              <a:t>! (</a:t>
            </a:r>
            <a:r>
              <a:rPr lang="de-DE" sz="1800" kern="0" dirty="0" err="1"/>
              <a:t>example</a:t>
            </a:r>
            <a:r>
              <a:rPr lang="de-DE" sz="1800" kern="0" dirty="0"/>
              <a:t> </a:t>
            </a:r>
            <a:r>
              <a:rPr lang="de-DE" sz="1800" kern="0" dirty="0" err="1"/>
              <a:t>taxes</a:t>
            </a:r>
            <a:r>
              <a:rPr lang="de-DE" sz="1800" kern="0" dirty="0"/>
              <a:t>)</a:t>
            </a:r>
          </a:p>
          <a:p>
            <a:r>
              <a:rPr lang="de-DE" sz="1800" kern="0" dirty="0"/>
              <a:t>- </a:t>
            </a:r>
            <a:r>
              <a:rPr lang="de-DE" sz="1800" kern="0" dirty="0" err="1"/>
              <a:t>no</a:t>
            </a:r>
            <a:r>
              <a:rPr lang="de-DE" sz="1800" kern="0" dirty="0"/>
              <a:t> </a:t>
            </a:r>
            <a:r>
              <a:rPr lang="de-DE" sz="1800" kern="0" dirty="0" err="1"/>
              <a:t>closed</a:t>
            </a:r>
            <a:r>
              <a:rPr lang="de-DE" sz="1800" kern="0" dirty="0"/>
              <a:t> form </a:t>
            </a:r>
            <a:r>
              <a:rPr lang="de-DE" sz="1800" kern="0" dirty="0" err="1"/>
              <a:t>solution</a:t>
            </a:r>
            <a:endParaRPr lang="de-DE" sz="1800" kern="0" dirty="0"/>
          </a:p>
          <a:p>
            <a:r>
              <a:rPr lang="de-DE" sz="1800" kern="0" dirty="0"/>
              <a:t>- </a:t>
            </a:r>
            <a:r>
              <a:rPr lang="de-DE" sz="1800" kern="0" dirty="0" err="1"/>
              <a:t>depends</a:t>
            </a:r>
            <a:r>
              <a:rPr lang="de-DE" sz="1800" kern="0" dirty="0"/>
              <a:t> on </a:t>
            </a:r>
            <a:r>
              <a:rPr lang="de-DE" sz="1800" kern="0" dirty="0" err="1"/>
              <a:t>parameter</a:t>
            </a:r>
            <a:r>
              <a:rPr lang="de-DE" sz="1800" kern="0" dirty="0"/>
              <a:t> </a:t>
            </a:r>
            <a:r>
              <a:rPr lang="de-DE" sz="1800" kern="0" dirty="0" err="1"/>
              <a:t>choices</a:t>
            </a:r>
            <a:r>
              <a:rPr lang="de-DE" sz="1800" kern="0" dirty="0"/>
              <a:t>.</a:t>
            </a:r>
          </a:p>
          <a:p>
            <a:r>
              <a:rPr lang="de-DE" sz="1800" kern="0" dirty="0"/>
              <a:t>- </a:t>
            </a:r>
            <a:r>
              <a:rPr lang="de-DE" sz="1800" kern="0" dirty="0" err="1"/>
              <a:t>liquidity</a:t>
            </a:r>
            <a:r>
              <a:rPr lang="de-DE" sz="1800" kern="0" dirty="0"/>
              <a:t> </a:t>
            </a:r>
            <a:r>
              <a:rPr lang="de-DE" sz="1800" kern="0" dirty="0" err="1"/>
              <a:t>service</a:t>
            </a:r>
            <a:r>
              <a:rPr lang="de-DE" sz="1800" kern="0" dirty="0"/>
              <a:t> of CBCD 10% </a:t>
            </a:r>
            <a:r>
              <a:rPr lang="de-DE" sz="1800" kern="0" dirty="0" err="1"/>
              <a:t>higher</a:t>
            </a:r>
            <a:r>
              <a:rPr lang="de-DE" sz="1800" kern="0" dirty="0"/>
              <a:t> </a:t>
            </a:r>
            <a:r>
              <a:rPr lang="de-DE" sz="1800" kern="0" dirty="0" err="1"/>
              <a:t>than</a:t>
            </a:r>
            <a:r>
              <a:rPr lang="de-DE" sz="1800" kern="0" dirty="0"/>
              <a:t> Cash? </a:t>
            </a:r>
            <a:r>
              <a:rPr lang="de-DE" sz="1800" kern="0" dirty="0" err="1"/>
              <a:t>Why</a:t>
            </a:r>
            <a:r>
              <a:rPr lang="de-DE" sz="1800" kern="0" dirty="0"/>
              <a:t> not 100% </a:t>
            </a:r>
            <a:r>
              <a:rPr lang="de-DE" sz="1800" kern="0" dirty="0" err="1"/>
              <a:t>or</a:t>
            </a:r>
            <a:r>
              <a:rPr lang="de-DE" sz="1800" kern="0" dirty="0"/>
              <a:t> 1%?</a:t>
            </a:r>
          </a:p>
          <a:p>
            <a:r>
              <a:rPr lang="de-DE" sz="1800" kern="0" dirty="0"/>
              <a:t>? </a:t>
            </a:r>
            <a:r>
              <a:rPr lang="de-DE" sz="1800" kern="0" dirty="0" err="1"/>
              <a:t>Wefare</a:t>
            </a:r>
            <a:r>
              <a:rPr lang="de-DE" sz="1800" kern="0" dirty="0"/>
              <a:t> (</a:t>
            </a:r>
            <a:r>
              <a:rPr lang="de-DE" sz="1800" kern="0" dirty="0" err="1"/>
              <a:t>Scale</a:t>
            </a:r>
            <a:r>
              <a:rPr lang="de-DE" sz="1800" kern="0" dirty="0"/>
              <a:t>: Steady </a:t>
            </a:r>
            <a:r>
              <a:rPr lang="de-DE" sz="1800" kern="0" dirty="0" err="1"/>
              <a:t>state</a:t>
            </a:r>
            <a:r>
              <a:rPr lang="de-DE" sz="1800" kern="0" dirty="0"/>
              <a:t> </a:t>
            </a:r>
            <a:r>
              <a:rPr lang="de-DE" sz="1800" kern="0" dirty="0" err="1"/>
              <a:t>consumption</a:t>
            </a:r>
            <a:r>
              <a:rPr lang="de-DE" sz="1800" kern="0" dirty="0"/>
              <a:t> *10^4)</a:t>
            </a:r>
          </a:p>
          <a:p>
            <a:pPr>
              <a:buFont typeface="Wingdings" panose="05000000000000000000" pitchFamily="2" charset="2"/>
              <a:buChar char="§"/>
            </a:pPr>
            <a:endParaRPr lang="de-DE" sz="1800" b="1" kern="0" dirty="0"/>
          </a:p>
          <a:p>
            <a:pPr marL="355600" indent="0">
              <a:buFont typeface="Wingdings" pitchFamily="-32" charset="2"/>
              <a:buNone/>
            </a:pPr>
            <a:br>
              <a:rPr lang="de-DE" sz="1800" kern="0" dirty="0"/>
            </a:br>
            <a:endParaRPr lang="de-DE" sz="1800" kern="0" dirty="0"/>
          </a:p>
          <a:p>
            <a:endParaRPr lang="de-DE" altLang="de-DE" sz="1800" kern="0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FF6FD363-8BC2-49A0-8820-BA4FB42705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3786243"/>
            <a:ext cx="4762500" cy="2409825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4BC7EC28-FC12-4DED-ADE7-A0E349D634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3750544"/>
            <a:ext cx="4343400" cy="238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7421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152400" y="6504384"/>
            <a:ext cx="8991600" cy="381000"/>
          </a:xfrm>
        </p:spPr>
        <p:txBody>
          <a:bodyPr/>
          <a:lstStyle/>
          <a:p>
            <a:r>
              <a:rPr lang="de-DE" altLang="de-DE" sz="1050" dirty="0"/>
              <a:t>Central Bank digital </a:t>
            </a:r>
            <a:r>
              <a:rPr lang="de-DE" altLang="de-DE" sz="1050" dirty="0" err="1"/>
              <a:t>currency</a:t>
            </a:r>
            <a:r>
              <a:rPr lang="de-DE" altLang="de-DE" sz="1050" dirty="0"/>
              <a:t> in an open </a:t>
            </a:r>
            <a:r>
              <a:rPr lang="de-DE" altLang="de-DE" sz="1050" dirty="0" err="1"/>
              <a:t>economy</a:t>
            </a:r>
            <a:endParaRPr lang="de-DE" altLang="de-DE" sz="1050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48208" y="1154832"/>
            <a:ext cx="7696200" cy="762000"/>
          </a:xfrm>
        </p:spPr>
        <p:txBody>
          <a:bodyPr/>
          <a:lstStyle/>
          <a:p>
            <a:pPr lvl="1"/>
            <a:r>
              <a:rPr lang="de-DE" sz="3200" dirty="0" err="1"/>
              <a:t>Calibration</a:t>
            </a:r>
            <a:r>
              <a:rPr lang="de-DE" sz="3200" dirty="0"/>
              <a:t> vs. Simulation</a:t>
            </a:r>
            <a:endParaRPr lang="de-DE" sz="2000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5100D44E-3FEA-43C1-8114-05E99BCE719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634" y="1730599"/>
            <a:ext cx="2135313" cy="4806012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928B9E6F-17A1-4551-B680-B3ED53F66D8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411" y="1667433"/>
            <a:ext cx="4338955" cy="4705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504979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152400" y="6504384"/>
            <a:ext cx="8991600" cy="381000"/>
          </a:xfrm>
        </p:spPr>
        <p:txBody>
          <a:bodyPr/>
          <a:lstStyle/>
          <a:p>
            <a:r>
              <a:rPr lang="en-US" altLang="de-DE" sz="1050" dirty="0"/>
              <a:t>The Euro Area’s Common Pool Problem Revisited </a:t>
            </a:r>
            <a:r>
              <a:rPr lang="de-DE" altLang="de-DE" sz="1050" dirty="0"/>
              <a:t>						      Folie </a:t>
            </a:r>
            <a:fld id="{78069EB7-6EB8-469A-8B2E-7E84EF4C2FBE}" type="slidenum">
              <a:rPr lang="de-DE" altLang="de-DE" sz="1050" smtClean="0"/>
              <a:pPr/>
              <a:t>7</a:t>
            </a:fld>
            <a:endParaRPr lang="de-DE" altLang="de-DE" sz="1050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C442D63-BB78-48A3-B135-4D2224E26F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48208" y="1154832"/>
            <a:ext cx="7696200" cy="762000"/>
          </a:xfrm>
        </p:spPr>
        <p:txBody>
          <a:bodyPr/>
          <a:lstStyle/>
          <a:p>
            <a:pPr lvl="1"/>
            <a:r>
              <a:rPr lang="de-DE" sz="3200" dirty="0"/>
              <a:t>Technical </a:t>
            </a:r>
            <a:r>
              <a:rPr lang="de-DE" sz="3200" dirty="0" err="1"/>
              <a:t>features</a:t>
            </a:r>
            <a:r>
              <a:rPr lang="de-DE" sz="3200" dirty="0"/>
              <a:t> of CBDC</a:t>
            </a:r>
            <a:endParaRPr lang="de-DE" sz="2000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941B1A5-C477-41F6-8860-940F42D73C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780" y="1814736"/>
            <a:ext cx="8230344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800" kern="0" dirty="0"/>
          </a:p>
          <a:p>
            <a:endParaRPr lang="de-DE" sz="1800" kern="0" dirty="0"/>
          </a:p>
          <a:p>
            <a:pPr>
              <a:buFont typeface="Wingdings" panose="05000000000000000000" pitchFamily="2" charset="2"/>
              <a:buChar char="§"/>
            </a:pPr>
            <a:endParaRPr lang="de-DE" sz="1800" b="1" kern="0" dirty="0"/>
          </a:p>
          <a:p>
            <a:pPr marL="355600" indent="0">
              <a:buFont typeface="Wingdings" pitchFamily="-32" charset="2"/>
              <a:buNone/>
            </a:pPr>
            <a:br>
              <a:rPr lang="de-DE" sz="1800" kern="0" dirty="0"/>
            </a:br>
            <a:endParaRPr lang="de-DE" sz="1800" kern="0" dirty="0"/>
          </a:p>
          <a:p>
            <a:endParaRPr lang="de-DE" altLang="de-DE" sz="1800" kern="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BE98214-18AF-4767-8947-FCD3A2BFDF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208" y="1412776"/>
            <a:ext cx="8230344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800" kern="0" dirty="0"/>
          </a:p>
          <a:p>
            <a:pPr lvl="0"/>
            <a:r>
              <a:rPr lang="de-DE" dirty="0"/>
              <a:t>Households </a:t>
            </a:r>
            <a:r>
              <a:rPr lang="de-DE" dirty="0" err="1"/>
              <a:t>exchange</a:t>
            </a:r>
            <a:r>
              <a:rPr lang="de-DE" dirty="0"/>
              <a:t> </a:t>
            </a:r>
            <a:r>
              <a:rPr lang="de-DE" dirty="0" err="1"/>
              <a:t>bank</a:t>
            </a:r>
            <a:r>
              <a:rPr lang="de-DE" dirty="0"/>
              <a:t> </a:t>
            </a:r>
            <a:r>
              <a:rPr lang="de-DE" dirty="0" err="1"/>
              <a:t>deposits</a:t>
            </a:r>
            <a:r>
              <a:rPr lang="de-DE" dirty="0"/>
              <a:t> </a:t>
            </a:r>
            <a:r>
              <a:rPr lang="de-DE" dirty="0" err="1"/>
              <a:t>against</a:t>
            </a:r>
            <a:r>
              <a:rPr lang="de-DE" dirty="0"/>
              <a:t> CBDC at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price</a:t>
            </a:r>
            <a:r>
              <a:rPr lang="de-DE" dirty="0"/>
              <a:t> P(DC),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1, </a:t>
            </a:r>
            <a:r>
              <a:rPr lang="de-DE" dirty="0" err="1"/>
              <a:t>or</a:t>
            </a:r>
            <a:r>
              <a:rPr lang="de-DE" dirty="0"/>
              <a:t> larger.</a:t>
            </a:r>
          </a:p>
          <a:p>
            <a:pPr lvl="0"/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(i) </a:t>
            </a:r>
            <a:r>
              <a:rPr lang="de-DE" dirty="0" err="1"/>
              <a:t>fixed</a:t>
            </a:r>
            <a:r>
              <a:rPr lang="de-DE" dirty="0"/>
              <a:t> </a:t>
            </a:r>
            <a:r>
              <a:rPr lang="de-DE" dirty="0" err="1"/>
              <a:t>interest</a:t>
            </a:r>
            <a:r>
              <a:rPr lang="de-DE" dirty="0"/>
              <a:t> rate (ii) flexible </a:t>
            </a:r>
            <a:r>
              <a:rPr lang="de-DE" dirty="0" err="1"/>
              <a:t>interest</a:t>
            </a:r>
            <a:r>
              <a:rPr lang="de-DE" dirty="0"/>
              <a:t> rate (iii) </a:t>
            </a:r>
            <a:r>
              <a:rPr lang="de-DE" dirty="0" err="1"/>
              <a:t>quantity</a:t>
            </a:r>
            <a:r>
              <a:rPr lang="de-DE" dirty="0"/>
              <a:t> </a:t>
            </a:r>
            <a:r>
              <a:rPr lang="de-DE" dirty="0" err="1"/>
              <a:t>based</a:t>
            </a:r>
            <a:r>
              <a:rPr lang="de-DE" dirty="0"/>
              <a:t> </a:t>
            </a:r>
            <a:r>
              <a:rPr lang="de-DE" dirty="0" err="1"/>
              <a:t>supply</a:t>
            </a:r>
            <a:r>
              <a:rPr lang="de-DE" dirty="0"/>
              <a:t> </a:t>
            </a:r>
            <a:r>
              <a:rPr lang="de-DE" dirty="0" err="1"/>
              <a:t>rule</a:t>
            </a:r>
            <a:endParaRPr lang="de-DE" dirty="0"/>
          </a:p>
          <a:p>
            <a:pPr lvl="0"/>
            <a:endParaRPr lang="de-DE" dirty="0"/>
          </a:p>
          <a:p>
            <a:pPr marL="0" lvl="0" indent="0">
              <a:buNone/>
            </a:pPr>
            <a:r>
              <a:rPr lang="de-DE" dirty="0"/>
              <a:t>Questions: </a:t>
            </a:r>
          </a:p>
          <a:p>
            <a:pPr lvl="0"/>
            <a:r>
              <a:rPr lang="de-DE" dirty="0" err="1"/>
              <a:t>Why</a:t>
            </a:r>
            <a:r>
              <a:rPr lang="de-DE" dirty="0"/>
              <a:t> not in </a:t>
            </a:r>
            <a:r>
              <a:rPr lang="de-DE" dirty="0" err="1"/>
              <a:t>exchange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bonds</a:t>
            </a:r>
            <a:r>
              <a:rPr lang="de-DE" dirty="0"/>
              <a:t>?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using</a:t>
            </a:r>
            <a:r>
              <a:rPr lang="de-DE" dirty="0"/>
              <a:t> </a:t>
            </a:r>
            <a:r>
              <a:rPr lang="de-DE" dirty="0" err="1"/>
              <a:t>bonds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collateral</a:t>
            </a:r>
            <a:r>
              <a:rPr lang="de-DE" dirty="0"/>
              <a:t>? (i.e. </a:t>
            </a:r>
            <a:r>
              <a:rPr lang="de-DE" dirty="0" err="1"/>
              <a:t>households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treated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„</a:t>
            </a:r>
            <a:r>
              <a:rPr lang="de-DE" dirty="0" err="1"/>
              <a:t>little</a:t>
            </a:r>
            <a:r>
              <a:rPr lang="de-DE" dirty="0"/>
              <a:t> </a:t>
            </a:r>
            <a:r>
              <a:rPr lang="de-DE" dirty="0" err="1"/>
              <a:t>banks</a:t>
            </a:r>
            <a:r>
              <a:rPr lang="de-DE" dirty="0"/>
              <a:t>“.)</a:t>
            </a:r>
          </a:p>
          <a:p>
            <a:pPr lvl="0"/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allready</a:t>
            </a:r>
            <a:r>
              <a:rPr lang="de-DE" dirty="0"/>
              <a:t> </a:t>
            </a:r>
            <a:r>
              <a:rPr lang="de-DE" dirty="0" err="1"/>
              <a:t>exits</a:t>
            </a:r>
            <a:r>
              <a:rPr lang="de-DE" dirty="0"/>
              <a:t> a </a:t>
            </a:r>
            <a:r>
              <a:rPr lang="de-DE" dirty="0" err="1"/>
              <a:t>very</a:t>
            </a:r>
            <a:r>
              <a:rPr lang="de-DE" dirty="0"/>
              <a:t> large </a:t>
            </a:r>
            <a:r>
              <a:rPr lang="de-DE" dirty="0" err="1"/>
              <a:t>Monetary</a:t>
            </a:r>
            <a:r>
              <a:rPr lang="de-DE" dirty="0"/>
              <a:t> </a:t>
            </a:r>
            <a:r>
              <a:rPr lang="de-DE" dirty="0" err="1"/>
              <a:t>base</a:t>
            </a:r>
            <a:r>
              <a:rPr lang="de-DE" dirty="0"/>
              <a:t> M0. </a:t>
            </a:r>
            <a:r>
              <a:rPr lang="de-DE" dirty="0" err="1"/>
              <a:t>Would</a:t>
            </a:r>
            <a:r>
              <a:rPr lang="de-DE" dirty="0"/>
              <a:t> a </a:t>
            </a:r>
            <a:r>
              <a:rPr lang="de-DE" dirty="0" err="1"/>
              <a:t>natural</a:t>
            </a:r>
            <a:r>
              <a:rPr lang="de-DE" dirty="0"/>
              <a:t> </a:t>
            </a:r>
            <a:r>
              <a:rPr lang="de-DE" dirty="0" err="1"/>
              <a:t>way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convert</a:t>
            </a:r>
            <a:r>
              <a:rPr lang="de-DE" dirty="0"/>
              <a:t> </a:t>
            </a:r>
            <a:r>
              <a:rPr lang="de-DE" dirty="0" err="1"/>
              <a:t>reserves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CBDC?</a:t>
            </a:r>
          </a:p>
          <a:p>
            <a:endParaRPr lang="de-DE" sz="1800" kern="0" dirty="0"/>
          </a:p>
          <a:p>
            <a:pPr>
              <a:buFont typeface="Wingdings" panose="05000000000000000000" pitchFamily="2" charset="2"/>
              <a:buChar char="§"/>
            </a:pPr>
            <a:endParaRPr lang="de-DE" sz="1800" b="1" kern="0" dirty="0"/>
          </a:p>
          <a:p>
            <a:pPr marL="355600" indent="0">
              <a:buFont typeface="Wingdings" pitchFamily="-32" charset="2"/>
              <a:buNone/>
            </a:pPr>
            <a:br>
              <a:rPr lang="de-DE" sz="1800" kern="0" dirty="0"/>
            </a:br>
            <a:endParaRPr lang="de-DE" sz="1800" kern="0" dirty="0"/>
          </a:p>
          <a:p>
            <a:endParaRPr lang="de-DE" altLang="de-DE" sz="1800" kern="0" dirty="0"/>
          </a:p>
        </p:txBody>
      </p:sp>
    </p:spTree>
    <p:extLst>
      <p:ext uri="{BB962C8B-B14F-4D97-AF65-F5344CB8AC3E}">
        <p14:creationId xmlns:p14="http://schemas.microsoft.com/office/powerpoint/2010/main" val="2057654409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152400" y="6504384"/>
            <a:ext cx="8991600" cy="381000"/>
          </a:xfrm>
        </p:spPr>
        <p:txBody>
          <a:bodyPr/>
          <a:lstStyle/>
          <a:p>
            <a:r>
              <a:rPr lang="en-US" altLang="de-DE" sz="1050" dirty="0"/>
              <a:t>The Euro Area’s Common Pool Problem Revisited </a:t>
            </a:r>
            <a:r>
              <a:rPr lang="de-DE" altLang="de-DE" sz="1050" dirty="0"/>
              <a:t>						      Folie </a:t>
            </a:r>
            <a:fld id="{78069EB7-6EB8-469A-8B2E-7E84EF4C2FBE}" type="slidenum">
              <a:rPr lang="de-DE" altLang="de-DE" sz="1050" smtClean="0"/>
              <a:pPr/>
              <a:t>8</a:t>
            </a:fld>
            <a:endParaRPr lang="de-DE" altLang="de-DE" sz="1050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C442D63-BB78-48A3-B135-4D2224E26F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48208" y="1154832"/>
            <a:ext cx="7696200" cy="762000"/>
          </a:xfrm>
        </p:spPr>
        <p:txBody>
          <a:bodyPr/>
          <a:lstStyle/>
          <a:p>
            <a:pPr lvl="1"/>
            <a:r>
              <a:rPr lang="de-DE" sz="3200" dirty="0"/>
              <a:t>Digital Currency vs. Reserve </a:t>
            </a:r>
            <a:r>
              <a:rPr lang="de-DE" sz="3200" dirty="0" err="1"/>
              <a:t>Deposits</a:t>
            </a:r>
            <a:r>
              <a:rPr lang="de-DE" sz="3200" dirty="0"/>
              <a:t> (Data </a:t>
            </a:r>
            <a:r>
              <a:rPr lang="de-DE" sz="3200" dirty="0" err="1"/>
              <a:t>from</a:t>
            </a:r>
            <a:r>
              <a:rPr lang="de-DE" sz="3200" dirty="0"/>
              <a:t> </a:t>
            </a:r>
            <a:r>
              <a:rPr lang="de-DE" sz="3200" dirty="0" err="1"/>
              <a:t>the</a:t>
            </a:r>
            <a:r>
              <a:rPr lang="de-DE" sz="3200" dirty="0"/>
              <a:t> ECB)</a:t>
            </a:r>
            <a:endParaRPr lang="de-DE" sz="2000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941B1A5-C477-41F6-8860-940F42D73C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780" y="1814736"/>
            <a:ext cx="8230344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800" kern="0" dirty="0"/>
          </a:p>
          <a:p>
            <a:endParaRPr lang="de-DE" sz="1800" kern="0" dirty="0"/>
          </a:p>
          <a:p>
            <a:pPr>
              <a:buFont typeface="Wingdings" panose="05000000000000000000" pitchFamily="2" charset="2"/>
              <a:buChar char="§"/>
            </a:pPr>
            <a:endParaRPr lang="de-DE" sz="1800" b="1" kern="0" dirty="0"/>
          </a:p>
          <a:p>
            <a:pPr marL="355600" indent="0">
              <a:buFont typeface="Wingdings" pitchFamily="-32" charset="2"/>
              <a:buNone/>
            </a:pPr>
            <a:br>
              <a:rPr lang="de-DE" sz="1800" kern="0" dirty="0"/>
            </a:br>
            <a:endParaRPr lang="de-DE" sz="1800" kern="0" dirty="0"/>
          </a:p>
          <a:p>
            <a:endParaRPr lang="de-DE" altLang="de-DE" sz="1800" kern="0" dirty="0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C6F90EFF-DFD8-41D2-BA00-BF10F9C5D4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2391133"/>
            <a:ext cx="4700020" cy="3092875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2AEF0442-7250-4AB0-9561-D537D2CFE3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12288" y="2391133"/>
            <a:ext cx="3576026" cy="3092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94860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152400" y="6504384"/>
            <a:ext cx="8991600" cy="381000"/>
          </a:xfrm>
        </p:spPr>
        <p:txBody>
          <a:bodyPr/>
          <a:lstStyle/>
          <a:p>
            <a:r>
              <a:rPr lang="en-US" altLang="de-DE" sz="1050" dirty="0"/>
              <a:t>The Euro Area’s Common Pool Problem Revisited </a:t>
            </a:r>
            <a:r>
              <a:rPr lang="de-DE" altLang="de-DE" sz="1050" dirty="0"/>
              <a:t>						      Folie </a:t>
            </a:r>
            <a:fld id="{78069EB7-6EB8-469A-8B2E-7E84EF4C2FBE}" type="slidenum">
              <a:rPr lang="de-DE" altLang="de-DE" sz="1050" smtClean="0"/>
              <a:pPr/>
              <a:t>9</a:t>
            </a:fld>
            <a:endParaRPr lang="de-DE" altLang="de-DE" sz="1050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7C3526C-BE6A-487E-B9DB-D92CEB08FD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48208" y="1154832"/>
            <a:ext cx="7696200" cy="762000"/>
          </a:xfrm>
        </p:spPr>
        <p:txBody>
          <a:bodyPr/>
          <a:lstStyle/>
          <a:p>
            <a:pPr lvl="1"/>
            <a:r>
              <a:rPr lang="de-DE" sz="3200" dirty="0"/>
              <a:t>Other </a:t>
            </a:r>
            <a:r>
              <a:rPr lang="de-DE" sz="3200" dirty="0" err="1"/>
              <a:t>questions</a:t>
            </a:r>
            <a:endParaRPr lang="de-DE" sz="2000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E33A3E2-60EE-428D-8226-CE0D56C821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780" y="1814736"/>
            <a:ext cx="8230344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3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800" kern="0" dirty="0"/>
          </a:p>
          <a:p>
            <a:pPr lvl="0"/>
            <a:r>
              <a:rPr lang="de-DE" dirty="0" err="1"/>
              <a:t>Monetary</a:t>
            </a:r>
            <a:r>
              <a:rPr lang="de-DE" dirty="0"/>
              <a:t> </a:t>
            </a:r>
            <a:r>
              <a:rPr lang="de-DE" dirty="0" err="1"/>
              <a:t>model</a:t>
            </a:r>
            <a:r>
              <a:rPr lang="de-DE" dirty="0"/>
              <a:t> vs. Portfolio </a:t>
            </a:r>
            <a:r>
              <a:rPr lang="de-DE" dirty="0" err="1"/>
              <a:t>balance</a:t>
            </a:r>
            <a:r>
              <a:rPr lang="de-DE" dirty="0"/>
              <a:t> </a:t>
            </a:r>
            <a:r>
              <a:rPr lang="de-DE" dirty="0" err="1"/>
              <a:t>model</a:t>
            </a:r>
            <a:r>
              <a:rPr lang="de-DE" dirty="0"/>
              <a:t> of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exchange</a:t>
            </a:r>
            <a:r>
              <a:rPr lang="de-DE" dirty="0"/>
              <a:t> rate? (</a:t>
            </a:r>
            <a:r>
              <a:rPr lang="de-DE" dirty="0" err="1"/>
              <a:t>assets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not </a:t>
            </a:r>
            <a:r>
              <a:rPr lang="de-DE" dirty="0" err="1"/>
              <a:t>perfect</a:t>
            </a:r>
            <a:r>
              <a:rPr lang="de-DE" dirty="0"/>
              <a:t> </a:t>
            </a:r>
            <a:r>
              <a:rPr lang="de-DE" dirty="0" err="1"/>
              <a:t>subsitutes</a:t>
            </a:r>
            <a:r>
              <a:rPr lang="de-DE" dirty="0"/>
              <a:t>)</a:t>
            </a:r>
          </a:p>
          <a:p>
            <a:pPr lvl="0"/>
            <a:r>
              <a:rPr lang="de-DE" dirty="0" err="1"/>
              <a:t>Why</a:t>
            </a:r>
            <a:r>
              <a:rPr lang="de-DE" dirty="0"/>
              <a:t> </a:t>
            </a:r>
            <a:r>
              <a:rPr lang="de-DE" dirty="0" err="1"/>
              <a:t>look</a:t>
            </a:r>
            <a:r>
              <a:rPr lang="de-DE" dirty="0"/>
              <a:t> at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household</a:t>
            </a:r>
            <a:r>
              <a:rPr lang="de-DE" dirty="0"/>
              <a:t> </a:t>
            </a:r>
            <a:r>
              <a:rPr lang="de-DE" dirty="0" err="1"/>
              <a:t>problem</a:t>
            </a:r>
            <a:r>
              <a:rPr lang="de-DE" dirty="0"/>
              <a:t>, not an international </a:t>
            </a:r>
            <a:r>
              <a:rPr lang="de-DE" dirty="0" err="1"/>
              <a:t>representative</a:t>
            </a:r>
            <a:r>
              <a:rPr lang="de-DE" dirty="0"/>
              <a:t> </a:t>
            </a:r>
            <a:r>
              <a:rPr lang="de-DE" dirty="0" err="1"/>
              <a:t>investor</a:t>
            </a:r>
            <a:r>
              <a:rPr lang="de-DE" dirty="0"/>
              <a:t>? (…</a:t>
            </a:r>
            <a:r>
              <a:rPr lang="de-DE" dirty="0" err="1"/>
              <a:t>allocating</a:t>
            </a:r>
            <a:r>
              <a:rPr lang="de-DE" dirty="0"/>
              <a:t> </a:t>
            </a:r>
            <a:r>
              <a:rPr lang="de-DE" dirty="0" err="1"/>
              <a:t>his</a:t>
            </a:r>
            <a:r>
              <a:rPr lang="de-DE" dirty="0"/>
              <a:t> </a:t>
            </a:r>
            <a:r>
              <a:rPr lang="de-DE" dirty="0" err="1"/>
              <a:t>wealth</a:t>
            </a:r>
            <a:r>
              <a:rPr lang="de-DE" dirty="0"/>
              <a:t> on Bonds, Cash, </a:t>
            </a:r>
            <a:r>
              <a:rPr lang="de-DE" dirty="0" err="1"/>
              <a:t>Deposits</a:t>
            </a:r>
            <a:r>
              <a:rPr lang="de-DE" dirty="0"/>
              <a:t>, CBDC, </a:t>
            </a:r>
            <a:r>
              <a:rPr lang="de-DE" dirty="0" err="1"/>
              <a:t>home</a:t>
            </a:r>
            <a:r>
              <a:rPr lang="de-DE" dirty="0"/>
              <a:t> and </a:t>
            </a:r>
            <a:r>
              <a:rPr lang="de-DE" dirty="0" err="1"/>
              <a:t>foreign</a:t>
            </a:r>
            <a:r>
              <a:rPr lang="de-DE" dirty="0"/>
              <a:t>)</a:t>
            </a:r>
          </a:p>
          <a:p>
            <a:pPr lvl="0"/>
            <a:r>
              <a:rPr lang="de-DE" dirty="0" err="1"/>
              <a:t>Why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asymmetry</a:t>
            </a:r>
            <a:r>
              <a:rPr lang="de-DE" dirty="0"/>
              <a:t> </a:t>
            </a:r>
            <a:r>
              <a:rPr lang="de-DE" dirty="0" err="1"/>
              <a:t>between</a:t>
            </a:r>
            <a:r>
              <a:rPr lang="de-DE" dirty="0"/>
              <a:t> countries? (</a:t>
            </a:r>
            <a:r>
              <a:rPr lang="de-DE" dirty="0" err="1"/>
              <a:t>first</a:t>
            </a:r>
            <a:r>
              <a:rPr lang="de-DE" dirty="0"/>
              <a:t> </a:t>
            </a:r>
            <a:r>
              <a:rPr lang="de-DE" dirty="0" err="1"/>
              <a:t>mover</a:t>
            </a:r>
            <a:r>
              <a:rPr lang="de-DE" dirty="0"/>
              <a:t> </a:t>
            </a:r>
            <a:r>
              <a:rPr lang="de-DE" dirty="0" err="1"/>
              <a:t>advantage</a:t>
            </a:r>
            <a:r>
              <a:rPr lang="de-DE" dirty="0"/>
              <a:t> vs. Steady </a:t>
            </a:r>
            <a:r>
              <a:rPr lang="de-DE" dirty="0" err="1"/>
              <a:t>state</a:t>
            </a:r>
            <a:r>
              <a:rPr lang="de-DE" dirty="0"/>
              <a:t> </a:t>
            </a:r>
            <a:r>
              <a:rPr lang="de-DE" dirty="0" err="1"/>
              <a:t>analysis</a:t>
            </a:r>
            <a:r>
              <a:rPr lang="de-DE" dirty="0"/>
              <a:t>)</a:t>
            </a:r>
          </a:p>
          <a:p>
            <a:pPr lvl="0"/>
            <a:endParaRPr lang="de-DE" dirty="0"/>
          </a:p>
          <a:p>
            <a:endParaRPr lang="de-DE" sz="1800" kern="0" dirty="0"/>
          </a:p>
          <a:p>
            <a:pPr>
              <a:buFont typeface="Wingdings" panose="05000000000000000000" pitchFamily="2" charset="2"/>
              <a:buChar char="§"/>
            </a:pPr>
            <a:endParaRPr lang="de-DE" sz="1800" b="1" kern="0" dirty="0"/>
          </a:p>
          <a:p>
            <a:pPr marL="355600" indent="0">
              <a:buFont typeface="Wingdings" pitchFamily="-32" charset="2"/>
              <a:buNone/>
            </a:pPr>
            <a:br>
              <a:rPr lang="de-DE" sz="1800" kern="0" dirty="0"/>
            </a:br>
            <a:endParaRPr lang="de-DE" sz="1800" kern="0" dirty="0"/>
          </a:p>
          <a:p>
            <a:endParaRPr lang="de-DE" altLang="de-DE" sz="1800" kern="0" dirty="0"/>
          </a:p>
        </p:txBody>
      </p:sp>
    </p:spTree>
    <p:extLst>
      <p:ext uri="{BB962C8B-B14F-4D97-AF65-F5344CB8AC3E}">
        <p14:creationId xmlns:p14="http://schemas.microsoft.com/office/powerpoint/2010/main" val="231404963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arissa">
  <a:themeElements>
    <a:clrScheme name="Larissa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FD1D2"/>
      </a:accent1>
      <a:accent2>
        <a:srgbClr val="980528"/>
      </a:accent2>
      <a:accent3>
        <a:srgbClr val="FFFFFF"/>
      </a:accent3>
      <a:accent4>
        <a:srgbClr val="000000"/>
      </a:accent4>
      <a:accent5>
        <a:srgbClr val="E4E5E5"/>
      </a:accent5>
      <a:accent6>
        <a:srgbClr val="890423"/>
      </a:accent6>
      <a:hlink>
        <a:srgbClr val="000000"/>
      </a:hlink>
      <a:folHlink>
        <a:srgbClr val="000000"/>
      </a:folHlink>
    </a:clrScheme>
    <a:fontScheme name="Lariss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arissa 1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FD1D2"/>
        </a:accent1>
        <a:accent2>
          <a:srgbClr val="980528"/>
        </a:accent2>
        <a:accent3>
          <a:srgbClr val="FFFFFF"/>
        </a:accent3>
        <a:accent4>
          <a:srgbClr val="000000"/>
        </a:accent4>
        <a:accent5>
          <a:srgbClr val="E4E5E5"/>
        </a:accent5>
        <a:accent6>
          <a:srgbClr val="890423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851</Words>
  <Application>Microsoft Office PowerPoint</Application>
  <PresentationFormat>Bildschirmpräsentation (4:3)</PresentationFormat>
  <Paragraphs>120</Paragraphs>
  <Slides>11</Slides>
  <Notes>11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6" baseType="lpstr">
      <vt:lpstr>ＭＳ Ｐゴシック</vt:lpstr>
      <vt:lpstr>Arial</vt:lpstr>
      <vt:lpstr>Times New Roman</vt:lpstr>
      <vt:lpstr>Wingdings</vt:lpstr>
      <vt:lpstr>Larissa</vt:lpstr>
      <vt:lpstr> Central bank digital currency in an open economy</vt:lpstr>
      <vt:lpstr>Summary</vt:lpstr>
      <vt:lpstr>Definition of CBDC</vt:lpstr>
      <vt:lpstr>New interest rate parity condition</vt:lpstr>
      <vt:lpstr>DSGE model</vt:lpstr>
      <vt:lpstr>Calibration vs. Simulation</vt:lpstr>
      <vt:lpstr>Technical features of CBDC</vt:lpstr>
      <vt:lpstr>Digital Currency vs. Reserve Deposits (Data from the ECB)</vt:lpstr>
      <vt:lpstr>Other questions</vt:lpstr>
      <vt:lpstr>Policy Implications</vt:lpstr>
      <vt:lpstr>Summing up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Universitaet Osnabrueck</dc:title>
  <dc:creator>Universitaet Osnabrueck</dc:creator>
  <cp:lastModifiedBy>Frank Westermann</cp:lastModifiedBy>
  <cp:revision>536</cp:revision>
  <cp:lastPrinted>2015-11-26T12:34:12Z</cp:lastPrinted>
  <dcterms:created xsi:type="dcterms:W3CDTF">2002-10-06T13:24:06Z</dcterms:created>
  <dcterms:modified xsi:type="dcterms:W3CDTF">2021-05-02T14:32:41Z</dcterms:modified>
</cp:coreProperties>
</file>