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7"/>
  </p:notesMasterIdLst>
  <p:sldIdLst>
    <p:sldId id="256" r:id="rId2"/>
    <p:sldId id="770" r:id="rId3"/>
    <p:sldId id="800" r:id="rId4"/>
    <p:sldId id="677" r:id="rId5"/>
    <p:sldId id="704" r:id="rId6"/>
    <p:sldId id="777" r:id="rId7"/>
    <p:sldId id="780" r:id="rId8"/>
    <p:sldId id="779" r:id="rId9"/>
    <p:sldId id="781" r:id="rId10"/>
    <p:sldId id="778" r:id="rId11"/>
    <p:sldId id="809" r:id="rId12"/>
    <p:sldId id="803" r:id="rId13"/>
    <p:sldId id="678" r:id="rId14"/>
    <p:sldId id="711" r:id="rId15"/>
    <p:sldId id="750" r:id="rId16"/>
    <p:sldId id="706" r:id="rId17"/>
    <p:sldId id="805" r:id="rId18"/>
    <p:sldId id="806" r:id="rId19"/>
    <p:sldId id="732" r:id="rId20"/>
    <p:sldId id="745" r:id="rId21"/>
    <p:sldId id="738" r:id="rId22"/>
    <p:sldId id="748" r:id="rId23"/>
    <p:sldId id="744" r:id="rId24"/>
    <p:sldId id="792" r:id="rId25"/>
    <p:sldId id="772" r:id="rId26"/>
    <p:sldId id="789" r:id="rId27"/>
    <p:sldId id="793" r:id="rId28"/>
    <p:sldId id="782" r:id="rId29"/>
    <p:sldId id="774" r:id="rId30"/>
    <p:sldId id="807" r:id="rId31"/>
    <p:sldId id="783" r:id="rId32"/>
    <p:sldId id="784" r:id="rId33"/>
    <p:sldId id="794" r:id="rId34"/>
    <p:sldId id="742" r:id="rId35"/>
    <p:sldId id="812" r:id="rId36"/>
    <p:sldId id="808" r:id="rId37"/>
    <p:sldId id="712" r:id="rId38"/>
    <p:sldId id="786" r:id="rId39"/>
    <p:sldId id="763" r:id="rId40"/>
    <p:sldId id="758" r:id="rId41"/>
    <p:sldId id="761" r:id="rId42"/>
    <p:sldId id="762" r:id="rId43"/>
    <p:sldId id="764" r:id="rId44"/>
    <p:sldId id="766" r:id="rId45"/>
    <p:sldId id="790" r:id="rId46"/>
    <p:sldId id="814" r:id="rId47"/>
    <p:sldId id="813" r:id="rId48"/>
    <p:sldId id="765" r:id="rId49"/>
    <p:sldId id="802" r:id="rId50"/>
    <p:sldId id="768" r:id="rId51"/>
    <p:sldId id="798" r:id="rId52"/>
    <p:sldId id="811" r:id="rId53"/>
    <p:sldId id="815" r:id="rId54"/>
    <p:sldId id="816" r:id="rId55"/>
    <p:sldId id="796" r:id="rId5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62247"/>
    <a:srgbClr val="C65B74"/>
    <a:srgbClr val="D2EB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77"/>
    <p:restoredTop sz="94695"/>
  </p:normalViewPr>
  <p:slideViewPr>
    <p:cSldViewPr snapToGrid="0" snapToObjects="1">
      <p:cViewPr varScale="1">
        <p:scale>
          <a:sx n="99" d="100"/>
          <a:sy n="99" d="100"/>
        </p:scale>
        <p:origin x="1080" y="176"/>
      </p:cViewPr>
      <p:guideLst>
        <p:guide orient="horz" pos="2160"/>
        <p:guide pos="288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71" d="100"/>
          <a:sy n="71" d="100"/>
        </p:scale>
        <p:origin x="2048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BD8277-D5AE-D941-BF43-774CEE6ACE0C}" type="datetimeFigureOut">
              <a:rPr lang="en-US" smtClean="0"/>
              <a:t>5/4/21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011CDE-2148-E84A-8483-2B9C976AC0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5456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11CDE-2148-E84A-8483-2B9C976AC02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351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11CDE-2148-E84A-8483-2B9C976AC02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0526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11CDE-2148-E84A-8483-2B9C976AC02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1900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Q2: modeling.  </a:t>
            </a:r>
          </a:p>
          <a:p>
            <a:r>
              <a:rPr lang="en-US" dirty="0"/>
              <a:t>Pics: intuition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11CDE-2148-E84A-8483-2B9C976AC02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18952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Q2: modeling.  </a:t>
            </a:r>
          </a:p>
          <a:p>
            <a:r>
              <a:rPr lang="en-US" dirty="0"/>
              <a:t>Pics: intuition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11CDE-2148-E84A-8483-2B9C976AC02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9225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Q2: modeling.  </a:t>
            </a:r>
          </a:p>
          <a:p>
            <a:r>
              <a:rPr lang="en-US" dirty="0"/>
              <a:t>Pics: intuition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11CDE-2148-E84A-8483-2B9C976AC02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33387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Q2: modeling.  </a:t>
            </a:r>
          </a:p>
          <a:p>
            <a:r>
              <a:rPr lang="en-US" dirty="0"/>
              <a:t>Pics: intuition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11CDE-2148-E84A-8483-2B9C976AC021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01444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Q2: modeling.  </a:t>
            </a:r>
          </a:p>
          <a:p>
            <a:r>
              <a:rPr lang="en-US" dirty="0"/>
              <a:t>Pics: intuition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11CDE-2148-E84A-8483-2B9C976AC021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55812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Q2: modeling.  </a:t>
            </a:r>
          </a:p>
          <a:p>
            <a:r>
              <a:rPr lang="en-US" dirty="0"/>
              <a:t>Pics: intuition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11CDE-2148-E84A-8483-2B9C976AC021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55383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Q2: modeling.  </a:t>
            </a:r>
          </a:p>
          <a:p>
            <a:r>
              <a:rPr lang="en-US" dirty="0"/>
              <a:t>Pics: intuition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11CDE-2148-E84A-8483-2B9C976AC021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51915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11CDE-2148-E84A-8483-2B9C976AC021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5080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11CDE-2148-E84A-8483-2B9C976AC02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14138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Q2: modeling.  </a:t>
            </a:r>
          </a:p>
          <a:p>
            <a:r>
              <a:rPr lang="en-US" dirty="0"/>
              <a:t>Pics: intuition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11CDE-2148-E84A-8483-2B9C976AC021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00531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Q2: modeling.  </a:t>
            </a:r>
          </a:p>
          <a:p>
            <a:r>
              <a:rPr lang="en-US" dirty="0"/>
              <a:t>Pics: intuition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11CDE-2148-E84A-8483-2B9C976AC021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40212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Q2: modeling.  </a:t>
            </a:r>
          </a:p>
          <a:p>
            <a:r>
              <a:rPr lang="en-US" dirty="0"/>
              <a:t>Pics: intuition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11CDE-2148-E84A-8483-2B9C976AC021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06441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Q2: modeling.  </a:t>
            </a:r>
          </a:p>
          <a:p>
            <a:r>
              <a:rPr lang="en-US" dirty="0"/>
              <a:t>Pics: intuition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11CDE-2148-E84A-8483-2B9C976AC021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72513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Q2: modeling.  </a:t>
            </a:r>
          </a:p>
          <a:p>
            <a:r>
              <a:rPr lang="en-US" dirty="0"/>
              <a:t>Pics: intuition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11CDE-2148-E84A-8483-2B9C976AC021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96489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Q2: modeling.  </a:t>
            </a:r>
          </a:p>
          <a:p>
            <a:r>
              <a:rPr lang="en-US" dirty="0"/>
              <a:t>Pics: intuition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11CDE-2148-E84A-8483-2B9C976AC021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01746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Q2: modeling.  </a:t>
            </a:r>
          </a:p>
          <a:p>
            <a:r>
              <a:rPr lang="en-US" dirty="0"/>
              <a:t>Pics: intuition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11CDE-2148-E84A-8483-2B9C976AC021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91153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Q2: modeling.  </a:t>
            </a:r>
          </a:p>
          <a:p>
            <a:r>
              <a:rPr lang="en-US" dirty="0"/>
              <a:t>Pics: intuition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11CDE-2148-E84A-8483-2B9C976AC021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2707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Q2: modeling.  </a:t>
            </a:r>
          </a:p>
          <a:p>
            <a:r>
              <a:rPr lang="en-US" dirty="0"/>
              <a:t>Pics: intuition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11CDE-2148-E84A-8483-2B9C976AC021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95571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Q2: modeling.  </a:t>
            </a:r>
          </a:p>
          <a:p>
            <a:r>
              <a:rPr lang="en-US" dirty="0"/>
              <a:t>Pics: intuition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11CDE-2148-E84A-8483-2B9C976AC021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0791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11CDE-2148-E84A-8483-2B9C976AC02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65822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Q2: modeling.  </a:t>
            </a:r>
          </a:p>
          <a:p>
            <a:r>
              <a:rPr lang="en-US" dirty="0"/>
              <a:t>Pics: intuition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11CDE-2148-E84A-8483-2B9C976AC021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20309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Q2: modeling.  </a:t>
            </a:r>
          </a:p>
          <a:p>
            <a:r>
              <a:rPr lang="en-US" dirty="0"/>
              <a:t>Pics: intuition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11CDE-2148-E84A-8483-2B9C976AC021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73038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Q2: modeling.  </a:t>
            </a:r>
          </a:p>
          <a:p>
            <a:r>
              <a:rPr lang="en-US" dirty="0"/>
              <a:t>Pics: intuition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11CDE-2148-E84A-8483-2B9C976AC021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77204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Q2: modeling.  </a:t>
            </a:r>
          </a:p>
          <a:p>
            <a:r>
              <a:rPr lang="en-US" dirty="0"/>
              <a:t>Pics: intuition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11CDE-2148-E84A-8483-2B9C976AC021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00668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Q2: modeling.  </a:t>
            </a:r>
          </a:p>
          <a:p>
            <a:r>
              <a:rPr lang="en-US" dirty="0"/>
              <a:t>Pics: intuition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11CDE-2148-E84A-8483-2B9C976AC021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18703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Q2: modeling.  </a:t>
            </a:r>
          </a:p>
          <a:p>
            <a:r>
              <a:rPr lang="en-US" dirty="0"/>
              <a:t>Pics: intuition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11CDE-2148-E84A-8483-2B9C976AC021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631790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11CDE-2148-E84A-8483-2B9C976AC021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59074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11CDE-2148-E84A-8483-2B9C976AC021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098160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11CDE-2148-E84A-8483-2B9C976AC021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076660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11CDE-2148-E84A-8483-2B9C976AC021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2972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11CDE-2148-E84A-8483-2B9C976AC02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693476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11CDE-2148-E84A-8483-2B9C976AC021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650848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Q2: modeling.  </a:t>
            </a:r>
          </a:p>
          <a:p>
            <a:r>
              <a:rPr lang="en-US" dirty="0"/>
              <a:t>Pics: intuition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11CDE-2148-E84A-8483-2B9C976AC021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840610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Q2: modeling.  </a:t>
            </a:r>
          </a:p>
          <a:p>
            <a:r>
              <a:rPr lang="en-US" dirty="0"/>
              <a:t>Pics: intuition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11CDE-2148-E84A-8483-2B9C976AC021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121246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Q2: modeling.  </a:t>
            </a:r>
          </a:p>
          <a:p>
            <a:r>
              <a:rPr lang="en-US" dirty="0"/>
              <a:t>Pics: intuition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11CDE-2148-E84A-8483-2B9C976AC021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585552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Q2: modeling.  </a:t>
            </a:r>
          </a:p>
          <a:p>
            <a:r>
              <a:rPr lang="en-US" dirty="0"/>
              <a:t>Pics: intuition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11CDE-2148-E84A-8483-2B9C976AC021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911918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Q2: modeling.  </a:t>
            </a:r>
          </a:p>
          <a:p>
            <a:r>
              <a:rPr lang="en-US" dirty="0"/>
              <a:t>Pics: intuition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11CDE-2148-E84A-8483-2B9C976AC021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921029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Q2: modeling.  </a:t>
            </a:r>
          </a:p>
          <a:p>
            <a:r>
              <a:rPr lang="en-US" dirty="0"/>
              <a:t>Pics: intuition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11CDE-2148-E84A-8483-2B9C976AC021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133649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Q2: modeling.  </a:t>
            </a:r>
          </a:p>
          <a:p>
            <a:r>
              <a:rPr lang="en-US" dirty="0"/>
              <a:t>Pics: intuition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11CDE-2148-E84A-8483-2B9C976AC021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536311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Q2: modeling.  </a:t>
            </a:r>
          </a:p>
          <a:p>
            <a:r>
              <a:rPr lang="en-US" dirty="0"/>
              <a:t>Pics: intuition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11CDE-2148-E84A-8483-2B9C976AC021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768802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Q2: modeling.  </a:t>
            </a:r>
          </a:p>
          <a:p>
            <a:r>
              <a:rPr lang="en-US" dirty="0"/>
              <a:t>Pics: intuition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11CDE-2148-E84A-8483-2B9C976AC021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0476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11CDE-2148-E84A-8483-2B9C976AC02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232619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Q2: modeling.  </a:t>
            </a:r>
          </a:p>
          <a:p>
            <a:r>
              <a:rPr lang="en-US" dirty="0"/>
              <a:t>Pics: intuition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11CDE-2148-E84A-8483-2B9C976AC021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277919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Q2: modeling.  </a:t>
            </a:r>
          </a:p>
          <a:p>
            <a:r>
              <a:rPr lang="en-US" dirty="0"/>
              <a:t>Pics: intuition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11CDE-2148-E84A-8483-2B9C976AC021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555221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Q2: modeling.  </a:t>
            </a:r>
          </a:p>
          <a:p>
            <a:r>
              <a:rPr lang="en-US" dirty="0"/>
              <a:t>Pics: intuition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11CDE-2148-E84A-8483-2B9C976AC021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990442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11CDE-2148-E84A-8483-2B9C976AC021}" type="slidenum">
              <a:rPr lang="en-US" smtClean="0"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688632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11CDE-2148-E84A-8483-2B9C976AC021}" type="slidenum">
              <a:rPr lang="en-US" smtClean="0"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299085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11CDE-2148-E84A-8483-2B9C976AC021}" type="slidenum">
              <a:rPr lang="en-US" smtClean="0"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4838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11CDE-2148-E84A-8483-2B9C976AC02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0354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11CDE-2148-E84A-8483-2B9C976AC02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8257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11CDE-2148-E84A-8483-2B9C976AC02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834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11CDE-2148-E84A-8483-2B9C976AC02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5606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211E-38C5-1447-8889-2E3FE0A410EA}" type="datetimeFigureOut">
              <a:rPr lang="en-US" smtClean="0"/>
              <a:t>5/4/21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8CA47-2AA3-ED42-B7C8-852944162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314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211E-38C5-1447-8889-2E3FE0A410EA}" type="datetimeFigureOut">
              <a:rPr lang="en-US" smtClean="0"/>
              <a:t>5/4/21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8CA47-2AA3-ED42-B7C8-852944162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091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211E-38C5-1447-8889-2E3FE0A410EA}" type="datetimeFigureOut">
              <a:rPr lang="en-US" smtClean="0"/>
              <a:t>5/4/21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8CA47-2AA3-ED42-B7C8-852944162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458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211E-38C5-1447-8889-2E3FE0A410EA}" type="datetimeFigureOut">
              <a:rPr lang="en-US" smtClean="0"/>
              <a:t>5/4/21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8CA47-2AA3-ED42-B7C8-852944162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951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211E-38C5-1447-8889-2E3FE0A410EA}" type="datetimeFigureOut">
              <a:rPr lang="en-US" smtClean="0"/>
              <a:t>5/4/21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8CA47-2AA3-ED42-B7C8-852944162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469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211E-38C5-1447-8889-2E3FE0A410EA}" type="datetimeFigureOut">
              <a:rPr lang="en-US" smtClean="0"/>
              <a:t>5/4/21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8CA47-2AA3-ED42-B7C8-852944162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246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211E-38C5-1447-8889-2E3FE0A410EA}" type="datetimeFigureOut">
              <a:rPr lang="en-US" smtClean="0"/>
              <a:t>5/4/21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8CA47-2AA3-ED42-B7C8-852944162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189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211E-38C5-1447-8889-2E3FE0A410EA}" type="datetimeFigureOut">
              <a:rPr lang="en-US" smtClean="0"/>
              <a:t>5/4/21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8CA47-2AA3-ED42-B7C8-852944162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669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211E-38C5-1447-8889-2E3FE0A410EA}" type="datetimeFigureOut">
              <a:rPr lang="en-US" smtClean="0"/>
              <a:t>5/4/21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8CA47-2AA3-ED42-B7C8-852944162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778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211E-38C5-1447-8889-2E3FE0A410EA}" type="datetimeFigureOut">
              <a:rPr lang="en-US" smtClean="0"/>
              <a:t>5/4/21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8CA47-2AA3-ED42-B7C8-852944162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504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211E-38C5-1447-8889-2E3FE0A410EA}" type="datetimeFigureOut">
              <a:rPr lang="en-US" smtClean="0"/>
              <a:t>5/4/21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8CA47-2AA3-ED42-B7C8-852944162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215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C5211E-38C5-1447-8889-2E3FE0A410EA}" type="datetimeFigureOut">
              <a:rPr lang="en-US" smtClean="0"/>
              <a:t>5/4/21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28CA47-2AA3-ED42-B7C8-852944162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464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0.pn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0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1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1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9335" y="694269"/>
            <a:ext cx="8652933" cy="5181600"/>
          </a:xfrm>
        </p:spPr>
        <p:txBody>
          <a:bodyPr>
            <a:noAutofit/>
          </a:bodyPr>
          <a:lstStyle/>
          <a:p>
            <a:r>
              <a:rPr lang="en-US" sz="3600" dirty="0"/>
              <a:t>Comments on</a:t>
            </a:r>
            <a:br>
              <a:rPr lang="en-US" sz="3600" dirty="0"/>
            </a:br>
            <a:br>
              <a:rPr lang="en-US" sz="3600" dirty="0"/>
            </a:br>
            <a:br>
              <a:rPr lang="en-US" sz="100" dirty="0"/>
            </a:br>
            <a:br>
              <a:rPr lang="en-US" sz="1400" dirty="0"/>
            </a:br>
            <a:r>
              <a:rPr lang="en-US" sz="2800" dirty="0">
                <a:latin typeface="Gujarati MT" pitchFamily="2" charset="0"/>
                <a:cs typeface="Gujarati MT" pitchFamily="2" charset="0"/>
              </a:rPr>
              <a:t>Roger </a:t>
            </a:r>
            <a:r>
              <a:rPr lang="en-US" sz="2800" dirty="0" err="1">
                <a:latin typeface="Gujarati MT" pitchFamily="2" charset="0"/>
                <a:cs typeface="Gujarati MT" pitchFamily="2" charset="0"/>
              </a:rPr>
              <a:t>Vicquéry’s</a:t>
            </a:r>
            <a:r>
              <a:rPr lang="en-US" sz="2800" dirty="0">
                <a:latin typeface="Gujarati MT" pitchFamily="2" charset="0"/>
                <a:cs typeface="Gujarati MT" pitchFamily="2" charset="0"/>
              </a:rPr>
              <a:t> “The Rise and Fall of Global Currencies over Two Centuries</a:t>
            </a:r>
            <a:r>
              <a:rPr lang="en-US" sz="3600" dirty="0"/>
              <a:t>”</a:t>
            </a:r>
            <a:br>
              <a:rPr lang="en-US" sz="1800" dirty="0"/>
            </a:br>
            <a:br>
              <a:rPr lang="en-US" sz="3200" dirty="0"/>
            </a:br>
            <a:r>
              <a:rPr lang="en-US" sz="3600" dirty="0"/>
              <a:t>Helen Popper </a:t>
            </a:r>
            <a:br>
              <a:rPr lang="en-US" sz="3600" dirty="0"/>
            </a:br>
            <a:r>
              <a:rPr lang="en-US" sz="2900" dirty="0"/>
              <a:t>Santa Clara University </a:t>
            </a:r>
            <a:br>
              <a:rPr lang="en-US" sz="3200" dirty="0"/>
            </a:br>
            <a:br>
              <a:rPr lang="en-US" sz="3200" dirty="0"/>
            </a:br>
            <a:br>
              <a:rPr lang="en-US" sz="2000" dirty="0"/>
            </a:br>
            <a:endParaRPr lang="en-US" sz="1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B90353-28A4-3D44-AA4C-244FAB95E8C3}"/>
              </a:ext>
            </a:extLst>
          </p:cNvPr>
          <p:cNvSpPr txBox="1">
            <a:spLocks/>
          </p:cNvSpPr>
          <p:nvPr/>
        </p:nvSpPr>
        <p:spPr>
          <a:xfrm>
            <a:off x="22379" y="5875869"/>
            <a:ext cx="6916055" cy="982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l"/>
            <a:r>
              <a:rPr lang="en-US" sz="16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Prepared for the May 3-4, 2021 Conference,</a:t>
            </a:r>
            <a:br>
              <a:rPr lang="en-US" sz="16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1600" i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Financial Globalization and De-Globalization</a:t>
            </a:r>
            <a:endParaRPr lang="en-US" sz="1600" dirty="0"/>
          </a:p>
          <a:p>
            <a:endParaRPr lang="en-US" sz="1600" dirty="0"/>
          </a:p>
          <a:p>
            <a:pPr lvl="1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6403153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3">
                <a:extLst>
                  <a:ext uri="{FF2B5EF4-FFF2-40B4-BE49-F238E27FC236}">
                    <a16:creationId xmlns:a16="http://schemas.microsoft.com/office/drawing/2014/main" id="{A1A00595-B118-4146-97E2-2996680B963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0" y="813661"/>
                <a:ext cx="9351034" cy="15337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Δ</m:t>
                    </m:r>
                    <m:sSubSup>
                      <m:sSubSup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f>
                          <m:f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num>
                          <m:den>
                            <m:r>
                              <a:rPr lang="en-US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ℒ</m:t>
                            </m:r>
                          </m:den>
                        </m:f>
                      </m:sup>
                    </m:sSubSup>
                    <m:r>
                      <a:rPr lang="en-US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mtClean="0">
                        <a:latin typeface="Cambria Math" panose="02040503050406030204" pitchFamily="18" charset="0"/>
                      </a:rPr>
                      <m:t> </m:t>
                    </m:r>
                    <m:sSubSup>
                      <m:sSubSupPr>
                        <m:ctrlPr>
                          <a:rPr lang="en-US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$</m:t>
                        </m:r>
                      </m:sup>
                    </m:sSubSup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Δ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 smtClean="0">
                                <a:latin typeface="Cambria Math" panose="02040503050406030204" pitchFamily="18" charset="0"/>
                              </a:rPr>
                              <m:t>$</m:t>
                            </m:r>
                          </m:num>
                          <m:den>
                            <m:r>
                              <a:rPr lang="en-US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ℒ</m:t>
                            </m:r>
                          </m:den>
                        </m:f>
                      </m:sup>
                    </m:sSubSup>
                    <m:r>
                      <a:rPr lang="en-US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₣</m:t>
                        </m:r>
                      </m:sup>
                    </m:sSubSup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Δ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₣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ℒ</m:t>
                            </m:r>
                          </m:den>
                        </m:f>
                      </m:sup>
                    </m:sSubSup>
                    <m:r>
                      <a:rPr lang="en-US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lang="en-US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sup>
                    </m:sSubSup>
                    <m:acc>
                      <m:accPr>
                        <m:chr m:val="̂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Δ</m:t>
                        </m:r>
                        <m:sSubSup>
                          <m:sSub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  <m:sup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£</m:t>
                                </m:r>
                              </m:den>
                            </m:f>
                          </m:sup>
                        </m:sSubSup>
                      </m:e>
                    </m:acc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Π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𝜖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13" name="Content Placeholder 3">
                <a:extLst>
                  <a:ext uri="{FF2B5EF4-FFF2-40B4-BE49-F238E27FC236}">
                    <a16:creationId xmlns:a16="http://schemas.microsoft.com/office/drawing/2014/main" id="{A1A00595-B118-4146-97E2-2996680B96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813661"/>
                <a:ext cx="9351034" cy="1533744"/>
              </a:xfrm>
              <a:prstGeom prst="rect">
                <a:avLst/>
              </a:prstGeom>
              <a:blipFill>
                <a:blip r:embed="rId3"/>
                <a:stretch>
                  <a:fillRect l="-543" t="-32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>
            <a:extLst>
              <a:ext uri="{FF2B5EF4-FFF2-40B4-BE49-F238E27FC236}">
                <a16:creationId xmlns:a16="http://schemas.microsoft.com/office/drawing/2014/main" id="{45863CC1-649A-CE42-B999-F855065A6D85}"/>
              </a:ext>
            </a:extLst>
          </p:cNvPr>
          <p:cNvSpPr/>
          <p:nvPr/>
        </p:nvSpPr>
        <p:spPr>
          <a:xfrm>
            <a:off x="1654866" y="2347405"/>
            <a:ext cx="66293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An apportionment exercise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86B660B-2CAF-BC48-B376-28536ED1B9C5}"/>
              </a:ext>
            </a:extLst>
          </p:cNvPr>
          <p:cNvCxnSpPr>
            <a:cxnSpLocks/>
          </p:cNvCxnSpPr>
          <p:nvPr/>
        </p:nvCxnSpPr>
        <p:spPr>
          <a:xfrm>
            <a:off x="3946664" y="1810048"/>
            <a:ext cx="366920" cy="537222"/>
          </a:xfrm>
          <a:prstGeom prst="line">
            <a:avLst/>
          </a:prstGeom>
          <a:ln>
            <a:solidFill>
              <a:schemeClr val="accent1">
                <a:alpha val="4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1B5F1D6-78BD-784C-884C-ECE1DB8B1F73}"/>
              </a:ext>
            </a:extLst>
          </p:cNvPr>
          <p:cNvCxnSpPr>
            <a:cxnSpLocks/>
          </p:cNvCxnSpPr>
          <p:nvPr/>
        </p:nvCxnSpPr>
        <p:spPr>
          <a:xfrm flipH="1">
            <a:off x="4313584" y="1762225"/>
            <a:ext cx="1223810" cy="585045"/>
          </a:xfrm>
          <a:prstGeom prst="line">
            <a:avLst/>
          </a:prstGeom>
          <a:ln>
            <a:solidFill>
              <a:schemeClr val="accent1">
                <a:alpha val="4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90FC70C-8BB6-EE42-A82B-24392311F4C8}"/>
              </a:ext>
            </a:extLst>
          </p:cNvPr>
          <p:cNvCxnSpPr>
            <a:cxnSpLocks/>
          </p:cNvCxnSpPr>
          <p:nvPr/>
        </p:nvCxnSpPr>
        <p:spPr>
          <a:xfrm>
            <a:off x="2415100" y="1810048"/>
            <a:ext cx="1898484" cy="537222"/>
          </a:xfrm>
          <a:prstGeom prst="line">
            <a:avLst/>
          </a:prstGeom>
          <a:ln>
            <a:solidFill>
              <a:schemeClr val="accent1">
                <a:alpha val="4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46303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3">
                <a:extLst>
                  <a:ext uri="{FF2B5EF4-FFF2-40B4-BE49-F238E27FC236}">
                    <a16:creationId xmlns:a16="http://schemas.microsoft.com/office/drawing/2014/main" id="{A1A00595-B118-4146-97E2-2996680B963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0" y="813661"/>
                <a:ext cx="9351034" cy="15337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Δ</m:t>
                    </m:r>
                    <m:sSubSup>
                      <m:sSubSup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f>
                          <m:f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num>
                          <m:den>
                            <m:r>
                              <a:rPr lang="en-US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ℒ</m:t>
                            </m:r>
                          </m:den>
                        </m:f>
                      </m:sup>
                    </m:sSubSup>
                    <m:r>
                      <a:rPr lang="en-US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mtClean="0">
                        <a:latin typeface="Cambria Math" panose="02040503050406030204" pitchFamily="18" charset="0"/>
                      </a:rPr>
                      <m:t> </m:t>
                    </m:r>
                    <m:sSubSup>
                      <m:sSubSupPr>
                        <m:ctrlPr>
                          <a:rPr lang="en-US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$</m:t>
                        </m:r>
                      </m:sup>
                    </m:sSubSup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Δ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 smtClean="0">
                                <a:latin typeface="Cambria Math" panose="02040503050406030204" pitchFamily="18" charset="0"/>
                              </a:rPr>
                              <m:t>$</m:t>
                            </m:r>
                          </m:num>
                          <m:den>
                            <m:r>
                              <a:rPr lang="en-US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ℒ</m:t>
                            </m:r>
                          </m:den>
                        </m:f>
                      </m:sup>
                    </m:sSubSup>
                    <m:r>
                      <a:rPr lang="en-US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₣</m:t>
                        </m:r>
                      </m:sup>
                    </m:sSubSup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Δ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₣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ℒ</m:t>
                            </m:r>
                          </m:den>
                        </m:f>
                      </m:sup>
                    </m:sSubSup>
                    <m:r>
                      <a:rPr lang="en-US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lang="en-US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sup>
                    </m:sSubSup>
                    <m:acc>
                      <m:accPr>
                        <m:chr m:val="̂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Δ</m:t>
                        </m:r>
                        <m:sSubSup>
                          <m:sSub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  <m:sup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£</m:t>
                                </m:r>
                              </m:den>
                            </m:f>
                          </m:sup>
                        </m:sSubSup>
                      </m:e>
                    </m:acc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Π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𝜖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13" name="Content Placeholder 3">
                <a:extLst>
                  <a:ext uri="{FF2B5EF4-FFF2-40B4-BE49-F238E27FC236}">
                    <a16:creationId xmlns:a16="http://schemas.microsoft.com/office/drawing/2014/main" id="{A1A00595-B118-4146-97E2-2996680B96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813661"/>
                <a:ext cx="9351034" cy="1533744"/>
              </a:xfrm>
              <a:prstGeom prst="rect">
                <a:avLst/>
              </a:prstGeom>
              <a:blipFill>
                <a:blip r:embed="rId3"/>
                <a:stretch>
                  <a:fillRect l="-543" t="-32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>
            <a:extLst>
              <a:ext uri="{FF2B5EF4-FFF2-40B4-BE49-F238E27FC236}">
                <a16:creationId xmlns:a16="http://schemas.microsoft.com/office/drawing/2014/main" id="{45863CC1-649A-CE42-B999-F855065A6D85}"/>
              </a:ext>
            </a:extLst>
          </p:cNvPr>
          <p:cNvSpPr/>
          <p:nvPr/>
        </p:nvSpPr>
        <p:spPr>
          <a:xfrm>
            <a:off x="1654866" y="2347405"/>
            <a:ext cx="66293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An apportionment exercise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86B660B-2CAF-BC48-B376-28536ED1B9C5}"/>
              </a:ext>
            </a:extLst>
          </p:cNvPr>
          <p:cNvCxnSpPr>
            <a:cxnSpLocks/>
          </p:cNvCxnSpPr>
          <p:nvPr/>
        </p:nvCxnSpPr>
        <p:spPr>
          <a:xfrm>
            <a:off x="3946664" y="1810048"/>
            <a:ext cx="366920" cy="537222"/>
          </a:xfrm>
          <a:prstGeom prst="line">
            <a:avLst/>
          </a:prstGeom>
          <a:ln>
            <a:solidFill>
              <a:schemeClr val="accent1">
                <a:alpha val="4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1B5F1D6-78BD-784C-884C-ECE1DB8B1F73}"/>
              </a:ext>
            </a:extLst>
          </p:cNvPr>
          <p:cNvCxnSpPr>
            <a:cxnSpLocks/>
          </p:cNvCxnSpPr>
          <p:nvPr/>
        </p:nvCxnSpPr>
        <p:spPr>
          <a:xfrm flipH="1">
            <a:off x="4313584" y="1762225"/>
            <a:ext cx="1223810" cy="585045"/>
          </a:xfrm>
          <a:prstGeom prst="line">
            <a:avLst/>
          </a:prstGeom>
          <a:ln>
            <a:solidFill>
              <a:schemeClr val="accent1">
                <a:alpha val="4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90FC70C-8BB6-EE42-A82B-24392311F4C8}"/>
              </a:ext>
            </a:extLst>
          </p:cNvPr>
          <p:cNvCxnSpPr>
            <a:cxnSpLocks/>
          </p:cNvCxnSpPr>
          <p:nvPr/>
        </p:nvCxnSpPr>
        <p:spPr>
          <a:xfrm>
            <a:off x="2415100" y="1810048"/>
            <a:ext cx="1898484" cy="537222"/>
          </a:xfrm>
          <a:prstGeom prst="line">
            <a:avLst/>
          </a:prstGeom>
          <a:ln>
            <a:solidFill>
              <a:schemeClr val="accent1">
                <a:alpha val="4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C91172FD-3FAE-1240-922D-BB94A4EED6EA}"/>
              </a:ext>
            </a:extLst>
          </p:cNvPr>
          <p:cNvSpPr/>
          <p:nvPr/>
        </p:nvSpPr>
        <p:spPr>
          <a:xfrm>
            <a:off x="342254" y="2888028"/>
            <a:ext cx="6484439" cy="3571977"/>
          </a:xfrm>
          <a:prstGeom prst="rect">
            <a:avLst/>
          </a:prstGeom>
        </p:spPr>
        <p:txBody>
          <a:bodyPr wrap="square" bIns="0" anchor="t">
            <a:noAutofit/>
          </a:bodyPr>
          <a:lstStyle/>
          <a:p>
            <a:pPr defTabSz="274320"/>
            <a:r>
              <a:rPr lang="en-US" sz="3600" dirty="0">
                <a:latin typeface="Cordia New" panose="020B0304020202020204" pitchFamily="34" charset="-34"/>
                <a:cs typeface="Cordia New" panose="020B0304020202020204" pitchFamily="34" charset="-34"/>
              </a:rPr>
              <a:t>In good company: </a:t>
            </a:r>
          </a:p>
          <a:p>
            <a:pPr marL="274320" indent="-274320" defTabSz="274320">
              <a:buFont typeface="Arial" panose="020B0604020202020204" pitchFamily="34" charset="0"/>
              <a:buChar char="•"/>
            </a:pPr>
            <a:r>
              <a:rPr lang="en-US" sz="3600" dirty="0">
                <a:latin typeface="Cordia New" panose="020B0304020202020204" pitchFamily="34" charset="-34"/>
                <a:cs typeface="Cordia New" panose="020B0304020202020204" pitchFamily="34" charset="-34"/>
              </a:rPr>
              <a:t>Engel’s “Accounting for U.S. Real Exchange Rate Changes,”</a:t>
            </a:r>
            <a:r>
              <a:rPr lang="en-US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1999</a:t>
            </a:r>
            <a:r>
              <a:rPr lang="en-US" sz="3600" dirty="0">
                <a:latin typeface="Cordia New" panose="020B0304020202020204" pitchFamily="34" charset="-34"/>
                <a:cs typeface="Cordia New" panose="020B0304020202020204" pitchFamily="34" charset="-34"/>
              </a:rPr>
              <a:t> JPE</a:t>
            </a:r>
          </a:p>
          <a:p>
            <a:pPr marL="274320" indent="-274320" defTabSz="274320">
              <a:buFont typeface="Arial" panose="020B0604020202020204" pitchFamily="34" charset="0"/>
              <a:buChar char="•"/>
            </a:pPr>
            <a:r>
              <a:rPr lang="en-US" sz="3600" dirty="0">
                <a:latin typeface="Cordia New" panose="020B0304020202020204" pitchFamily="34" charset="-34"/>
                <a:cs typeface="Cordia New" panose="020B0304020202020204" pitchFamily="34" charset="-34"/>
              </a:rPr>
              <a:t>Ito &amp; McCauley “A key currency view of global imbalances” </a:t>
            </a:r>
            <a:r>
              <a:rPr lang="en-US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2019</a:t>
            </a:r>
            <a:r>
              <a:rPr lang="en-US" sz="3600" dirty="0">
                <a:latin typeface="Cordia New" panose="020B0304020202020204" pitchFamily="34" charset="-34"/>
                <a:cs typeface="Cordia New" panose="020B0304020202020204" pitchFamily="34" charset="-34"/>
              </a:rPr>
              <a:t>  JIMF </a:t>
            </a:r>
          </a:p>
          <a:p>
            <a:pPr marL="274320" indent="-274320" defTabSz="274320">
              <a:buFont typeface="Arial" panose="020B0604020202020204" pitchFamily="34" charset="0"/>
              <a:buChar char="•"/>
            </a:pPr>
            <a:endParaRPr lang="en-US" sz="44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5715674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581508"/>
            <a:ext cx="9840683" cy="5160154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4400" dirty="0">
                <a:solidFill>
                  <a:schemeClr val="bg1">
                    <a:lumMod val="65000"/>
                  </a:schemeClr>
                </a:solidFill>
              </a:rPr>
              <a:t>The paper’s single equation</a:t>
            </a:r>
          </a:p>
          <a:p>
            <a:pPr marL="1314450" lvl="1" indent="-914400">
              <a:buFont typeface="Arial" panose="020B0604020202020204" pitchFamily="34" charset="0"/>
              <a:buChar char="•"/>
            </a:pPr>
            <a:r>
              <a:rPr lang="en-US" sz="4000" dirty="0"/>
              <a:t>‘</a:t>
            </a:r>
            <a:r>
              <a:rPr lang="en-US" sz="4000" i="1" dirty="0"/>
              <a:t>Control</a:t>
            </a:r>
            <a:r>
              <a:rPr lang="en-US" sz="4000" dirty="0"/>
              <a:t>’ variables</a:t>
            </a:r>
          </a:p>
          <a:p>
            <a:pPr marL="1314450" lvl="1" indent="-914400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bg1">
                    <a:lumMod val="65000"/>
                  </a:schemeClr>
                </a:solidFill>
              </a:rPr>
              <a:t>Orthogonalization</a:t>
            </a:r>
            <a:endParaRPr lang="en-US" sz="4000" dirty="0"/>
          </a:p>
          <a:p>
            <a:pPr marL="0" indent="0">
              <a:buNone/>
            </a:pPr>
            <a:r>
              <a:rPr lang="en-US" sz="4400" dirty="0">
                <a:solidFill>
                  <a:schemeClr val="bg1">
                    <a:lumMod val="65000"/>
                  </a:schemeClr>
                </a:solidFill>
              </a:rPr>
              <a:t>Data details</a:t>
            </a:r>
            <a:endParaRPr lang="en-US" sz="28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61157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638715"/>
            <a:ext cx="8144933" cy="4457330"/>
          </a:xfrm>
        </p:spPr>
        <p:txBody>
          <a:bodyPr>
            <a:normAutofit/>
          </a:bodyPr>
          <a:lstStyle/>
          <a:p>
            <a:pPr lvl="1"/>
            <a:endParaRPr lang="en-US" sz="2400" dirty="0"/>
          </a:p>
          <a:p>
            <a:pPr marL="0" indent="0">
              <a:buNone/>
            </a:pPr>
            <a:r>
              <a:rPr lang="en-US" sz="4400" dirty="0"/>
              <a:t>Frankel &amp; Wei, 1994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F8CA362F-EE99-A845-95BD-1CAFBB7D8A11}"/>
              </a:ext>
            </a:extLst>
          </p:cNvPr>
          <p:cNvSpPr txBox="1">
            <a:spLocks/>
          </p:cNvSpPr>
          <p:nvPr/>
        </p:nvSpPr>
        <p:spPr>
          <a:xfrm>
            <a:off x="-370938" y="172532"/>
            <a:ext cx="8039819" cy="8179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Arial"/>
              <a:buNone/>
            </a:pPr>
            <a:r>
              <a:rPr lang="en-US" sz="3000" dirty="0"/>
              <a:t>Seminal work</a:t>
            </a:r>
          </a:p>
        </p:txBody>
      </p:sp>
    </p:spTree>
    <p:extLst>
      <p:ext uri="{BB962C8B-B14F-4D97-AF65-F5344CB8AC3E}">
        <p14:creationId xmlns:p14="http://schemas.microsoft.com/office/powerpoint/2010/main" val="3961889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638715"/>
            <a:ext cx="8144933" cy="4457330"/>
          </a:xfrm>
        </p:spPr>
        <p:txBody>
          <a:bodyPr>
            <a:normAutofit/>
          </a:bodyPr>
          <a:lstStyle/>
          <a:p>
            <a:pPr lvl="1"/>
            <a:endParaRPr lang="en-US" sz="2400" dirty="0"/>
          </a:p>
          <a:p>
            <a:pPr marL="0" indent="0">
              <a:buNone/>
            </a:pPr>
            <a:r>
              <a:rPr lang="en-US" sz="4400" dirty="0"/>
              <a:t>Frankel &amp; Wei, 1994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F8898C4C-7511-664C-B3F8-47FD01EB642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0" y="2468596"/>
                <a:ext cx="9351034" cy="15337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mtClean="0">
                        <a:latin typeface="Cambria Math" panose="02040503050406030204" pitchFamily="18" charset="0"/>
                      </a:rPr>
                      <m:t>Δ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𝑠𝑓</m:t>
                            </m:r>
                          </m:den>
                        </m:f>
                      </m:sup>
                    </m:sSubSup>
                    <m:r>
                      <a:rPr lang="en-US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mtClean="0">
                        <a:latin typeface="Cambria Math" panose="02040503050406030204" pitchFamily="18" charset="0"/>
                      </a:rPr>
                      <m:t> 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$</m:t>
                        </m:r>
                      </m:sup>
                    </m:sSubSup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Δ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 smtClean="0">
                                <a:latin typeface="Cambria Math" panose="02040503050406030204" pitchFamily="18" charset="0"/>
                              </a:rPr>
                              <m:t>$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𝑠𝑓</m:t>
                            </m:r>
                          </m:den>
                        </m:f>
                      </m:sup>
                    </m:sSubSup>
                    <m:r>
                      <a:rPr lang="en-US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¥</m:t>
                        </m:r>
                      </m:sup>
                    </m:sSubSup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Δ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¥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𝑠𝑓</m:t>
                            </m:r>
                          </m:den>
                        </m:f>
                      </m:sup>
                    </m:sSubSup>
                    <m:r>
                      <a:rPr lang="en-US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𝜖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F8898C4C-7511-664C-B3F8-47FD01EB64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468596"/>
                <a:ext cx="9351034" cy="1533744"/>
              </a:xfrm>
              <a:prstGeom prst="rect">
                <a:avLst/>
              </a:prstGeom>
              <a:blipFill>
                <a:blip r:embed="rId3"/>
                <a:stretch>
                  <a:fillRect l="-5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960611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638715"/>
            <a:ext cx="8144933" cy="4457330"/>
          </a:xfrm>
        </p:spPr>
        <p:txBody>
          <a:bodyPr>
            <a:normAutofit/>
          </a:bodyPr>
          <a:lstStyle/>
          <a:p>
            <a:pPr lvl="1"/>
            <a:endParaRPr lang="en-US" sz="2400" dirty="0"/>
          </a:p>
          <a:p>
            <a:pPr marL="0" indent="0">
              <a:buNone/>
            </a:pPr>
            <a:r>
              <a:rPr lang="en-US" sz="4400" dirty="0"/>
              <a:t>Frankel &amp; Wei, 1994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F8898C4C-7511-664C-B3F8-47FD01EB642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0" y="2468596"/>
                <a:ext cx="9351034" cy="15337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mtClean="0">
                        <a:latin typeface="Cambria Math" panose="02040503050406030204" pitchFamily="18" charset="0"/>
                      </a:rPr>
                      <m:t>Δ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𝑠𝑓</m:t>
                            </m:r>
                          </m:den>
                        </m:f>
                      </m:sup>
                    </m:sSubSup>
                    <m:r>
                      <a:rPr lang="en-US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mtClean="0">
                        <a:latin typeface="Cambria Math" panose="02040503050406030204" pitchFamily="18" charset="0"/>
                      </a:rPr>
                      <m:t> 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$</m:t>
                        </m:r>
                      </m:sup>
                    </m:sSubSup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Δ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 smtClean="0">
                                <a:latin typeface="Cambria Math" panose="02040503050406030204" pitchFamily="18" charset="0"/>
                              </a:rPr>
                              <m:t>$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𝑠𝑓</m:t>
                            </m:r>
                          </m:den>
                        </m:f>
                      </m:sup>
                    </m:sSubSup>
                    <m:r>
                      <a:rPr lang="en-US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¥</m:t>
                        </m:r>
                      </m:sup>
                    </m:sSubSup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Δ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¥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𝑠𝑓</m:t>
                            </m:r>
                          </m:den>
                        </m:f>
                      </m:sup>
                    </m:sSubSup>
                    <m:r>
                      <a:rPr lang="en-US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𝜖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F8898C4C-7511-664C-B3F8-47FD01EB64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468596"/>
                <a:ext cx="9351034" cy="1533744"/>
              </a:xfrm>
              <a:prstGeom prst="rect">
                <a:avLst/>
              </a:prstGeom>
              <a:blipFill>
                <a:blip r:embed="rId3"/>
                <a:stretch>
                  <a:fillRect l="-5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0D23753-DFA9-4240-84E8-D342D41F5223}"/>
              </a:ext>
            </a:extLst>
          </p:cNvPr>
          <p:cNvCxnSpPr>
            <a:cxnSpLocks/>
          </p:cNvCxnSpPr>
          <p:nvPr/>
        </p:nvCxnSpPr>
        <p:spPr>
          <a:xfrm flipH="1">
            <a:off x="1022230" y="3366221"/>
            <a:ext cx="427009" cy="147889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08400CBA-486E-F342-AB59-554432D48A05}"/>
              </a:ext>
            </a:extLst>
          </p:cNvPr>
          <p:cNvSpPr txBox="1"/>
          <p:nvPr/>
        </p:nvSpPr>
        <p:spPr>
          <a:xfrm>
            <a:off x="457199" y="4818842"/>
            <a:ext cx="238951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Trend depreciation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208FAF6-B839-994D-8747-57A1431F893D}"/>
              </a:ext>
            </a:extLst>
          </p:cNvPr>
          <p:cNvCxnSpPr>
            <a:cxnSpLocks/>
          </p:cNvCxnSpPr>
          <p:nvPr/>
        </p:nvCxnSpPr>
        <p:spPr>
          <a:xfrm flipH="1">
            <a:off x="3344495" y="3366221"/>
            <a:ext cx="766791" cy="155036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4F7612D4-D7DE-A94B-8EF8-2FC67339E0E9}"/>
              </a:ext>
            </a:extLst>
          </p:cNvPr>
          <p:cNvSpPr txBox="1"/>
          <p:nvPr/>
        </p:nvSpPr>
        <p:spPr>
          <a:xfrm>
            <a:off x="2721635" y="4845114"/>
            <a:ext cx="238951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Currency weights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0AA2742-4F6F-6942-9D87-A34FA8C33ACF}"/>
              </a:ext>
            </a:extLst>
          </p:cNvPr>
          <p:cNvCxnSpPr>
            <a:cxnSpLocks/>
          </p:cNvCxnSpPr>
          <p:nvPr/>
        </p:nvCxnSpPr>
        <p:spPr>
          <a:xfrm>
            <a:off x="2397344" y="3366221"/>
            <a:ext cx="947151" cy="156462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61025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638715"/>
            <a:ext cx="8144933" cy="4457330"/>
          </a:xfrm>
        </p:spPr>
        <p:txBody>
          <a:bodyPr>
            <a:normAutofit/>
          </a:bodyPr>
          <a:lstStyle/>
          <a:p>
            <a:pPr lvl="1"/>
            <a:endParaRPr lang="en-US" sz="2400" dirty="0"/>
          </a:p>
          <a:p>
            <a:pPr marL="0" indent="0">
              <a:buNone/>
            </a:pPr>
            <a:r>
              <a:rPr lang="en-US" sz="4400" dirty="0"/>
              <a:t>Frankel &amp; Wei, 1994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F8898C4C-7511-664C-B3F8-47FD01EB642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0" y="2468596"/>
                <a:ext cx="9351034" cy="15337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mtClean="0">
                        <a:latin typeface="Cambria Math" panose="02040503050406030204" pitchFamily="18" charset="0"/>
                      </a:rPr>
                      <m:t>Δ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𝑠𝑓</m:t>
                            </m:r>
                          </m:den>
                        </m:f>
                      </m:sup>
                    </m:sSubSup>
                    <m:r>
                      <a:rPr lang="en-US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mtClean="0">
                        <a:latin typeface="Cambria Math" panose="02040503050406030204" pitchFamily="18" charset="0"/>
                      </a:rPr>
                      <m:t> 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$</m:t>
                        </m:r>
                      </m:sup>
                    </m:sSubSup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Δ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 smtClean="0">
                                <a:latin typeface="Cambria Math" panose="02040503050406030204" pitchFamily="18" charset="0"/>
                              </a:rPr>
                              <m:t>$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𝑠𝑓</m:t>
                            </m:r>
                          </m:den>
                        </m:f>
                      </m:sup>
                    </m:sSubSup>
                    <m:r>
                      <a:rPr lang="en-US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¥</m:t>
                        </m:r>
                      </m:sup>
                    </m:sSubSup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Δ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¥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𝑠𝑓</m:t>
                            </m:r>
                          </m:den>
                        </m:f>
                      </m:sup>
                    </m:sSubSup>
                    <m:r>
                      <a:rPr lang="en-US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mtClean="0">
                        <a:solidFill>
                          <a:schemeClr val="bg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i="1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1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sup>
                    </m:sSubSup>
                    <m:r>
                      <m:rPr>
                        <m:sty m:val="p"/>
                      </m:rPr>
                      <a:rPr lang="en-US">
                        <a:solidFill>
                          <a:schemeClr val="bg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Δ</m:t>
                    </m:r>
                    <m:sSubSup>
                      <m:sSubSupPr>
                        <m:ctrlPr>
                          <a:rPr lang="en-US" i="1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i="1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acc>
                          <m:accPr>
                            <m:chr m:val="̂"/>
                            <m:ctrlPr>
                              <a:rPr lang="en-US" i="1">
                                <a:solidFill>
                                  <a:schemeClr val="bg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f>
                              <m:fPr>
                                <m:ctrlPr>
                                  <a:rPr lang="en-US" i="1">
                                    <a:solidFill>
                                      <a:schemeClr val="bg1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en-US" i="1">
                                        <a:solidFill>
                                          <a:schemeClr val="bg1">
                                            <a:lumMod val="7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 smtClean="0">
                                        <a:solidFill>
                                          <a:schemeClr val="bg1">
                                            <a:lumMod val="7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𝑅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solidFill>
                                          <a:schemeClr val="bg1">
                                            <a:lumMod val="7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num>
                              <m:den>
                                <m:r>
                                  <a:rPr lang="en-US" i="1" smtClean="0">
                                    <a:solidFill>
                                      <a:schemeClr val="bg1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ℒ</m:t>
                                </m:r>
                              </m:den>
                            </m:f>
                          </m:e>
                        </m:acc>
                      </m:sup>
                    </m:sSubSup>
                    <m:r>
                      <a:rPr lang="en-US">
                        <a:solidFill>
                          <a:schemeClr val="bg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i="1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US" i="1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1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sSub>
                      <m:sSubPr>
                        <m:ctrlPr>
                          <a:rPr lang="en-US" i="1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Π</m:t>
                        </m:r>
                      </m:e>
                      <m:sub>
                        <m:r>
                          <a:rPr lang="en-US" i="1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>
                        <a:solidFill>
                          <a:schemeClr val="bg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𝜖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F8898C4C-7511-664C-B3F8-47FD01EB64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468596"/>
                <a:ext cx="9351034" cy="1533744"/>
              </a:xfrm>
              <a:prstGeom prst="rect">
                <a:avLst/>
              </a:prstGeom>
              <a:blipFill>
                <a:blip r:embed="rId3"/>
                <a:stretch>
                  <a:fillRect l="-5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8A6DCEA-C049-6A40-9A7A-038D1FE0C147}"/>
              </a:ext>
            </a:extLst>
          </p:cNvPr>
          <p:cNvCxnSpPr>
            <a:cxnSpLocks/>
          </p:cNvCxnSpPr>
          <p:nvPr/>
        </p:nvCxnSpPr>
        <p:spPr>
          <a:xfrm flipV="1">
            <a:off x="5341193" y="2468596"/>
            <a:ext cx="2733132" cy="1533745"/>
          </a:xfrm>
          <a:prstGeom prst="line">
            <a:avLst/>
          </a:prstGeom>
          <a:ln w="50800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1CD7215-426D-D449-A177-841AD7662427}"/>
              </a:ext>
            </a:extLst>
          </p:cNvPr>
          <p:cNvCxnSpPr>
            <a:cxnSpLocks/>
          </p:cNvCxnSpPr>
          <p:nvPr/>
        </p:nvCxnSpPr>
        <p:spPr>
          <a:xfrm>
            <a:off x="5341193" y="2468596"/>
            <a:ext cx="2948042" cy="1685961"/>
          </a:xfrm>
          <a:prstGeom prst="line">
            <a:avLst/>
          </a:prstGeom>
          <a:ln w="47625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6BC0DAF3-CD14-A844-9B46-39A6ED680F83}"/>
              </a:ext>
            </a:extLst>
          </p:cNvPr>
          <p:cNvSpPr txBox="1"/>
          <p:nvPr/>
        </p:nvSpPr>
        <p:spPr>
          <a:xfrm>
            <a:off x="5341193" y="3372743"/>
            <a:ext cx="171521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>
                    <a:lumMod val="65000"/>
                  </a:schemeClr>
                </a:solidFill>
              </a:rPr>
              <a:t>Regional  effect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0E0BE45-9692-DD44-8CE6-49D172F1FD9C}"/>
              </a:ext>
            </a:extLst>
          </p:cNvPr>
          <p:cNvSpPr txBox="1"/>
          <p:nvPr/>
        </p:nvSpPr>
        <p:spPr>
          <a:xfrm>
            <a:off x="6960082" y="3344742"/>
            <a:ext cx="171521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>
                    <a:lumMod val="65000"/>
                  </a:schemeClr>
                </a:solidFill>
              </a:rPr>
              <a:t>‘Control’ </a:t>
            </a:r>
          </a:p>
          <a:p>
            <a:r>
              <a:rPr lang="en-US" sz="2800" dirty="0">
                <a:solidFill>
                  <a:schemeClr val="bg1">
                    <a:lumMod val="65000"/>
                  </a:schemeClr>
                </a:solidFill>
              </a:rPr>
              <a:t>variables</a:t>
            </a:r>
          </a:p>
        </p:txBody>
      </p:sp>
    </p:spTree>
    <p:extLst>
      <p:ext uri="{BB962C8B-B14F-4D97-AF65-F5344CB8AC3E}">
        <p14:creationId xmlns:p14="http://schemas.microsoft.com/office/powerpoint/2010/main" val="4965169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638715"/>
            <a:ext cx="8144933" cy="4457330"/>
          </a:xfrm>
        </p:spPr>
        <p:txBody>
          <a:bodyPr>
            <a:normAutofit/>
          </a:bodyPr>
          <a:lstStyle/>
          <a:p>
            <a:pPr lvl="1"/>
            <a:endParaRPr lang="en-US" sz="2400" dirty="0"/>
          </a:p>
          <a:p>
            <a:pPr marL="0" indent="0">
              <a:buNone/>
            </a:pPr>
            <a:r>
              <a:rPr lang="en-US" sz="4400" dirty="0"/>
              <a:t>Frankel &amp; Wei, 1994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F8898C4C-7511-664C-B3F8-47FD01EB642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0" y="2468596"/>
                <a:ext cx="9351034" cy="15337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mtClean="0">
                        <a:latin typeface="Cambria Math" panose="02040503050406030204" pitchFamily="18" charset="0"/>
                      </a:rPr>
                      <m:t>Δ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𝑠𝑓</m:t>
                            </m:r>
                          </m:den>
                        </m:f>
                      </m:sup>
                    </m:sSubSup>
                    <m:r>
                      <a:rPr lang="en-US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mtClean="0">
                        <a:latin typeface="Cambria Math" panose="02040503050406030204" pitchFamily="18" charset="0"/>
                      </a:rPr>
                      <m:t> 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$</m:t>
                        </m:r>
                      </m:sup>
                    </m:sSubSup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Δ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 smtClean="0">
                                <a:latin typeface="Cambria Math" panose="02040503050406030204" pitchFamily="18" charset="0"/>
                              </a:rPr>
                              <m:t>$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𝑠𝑓</m:t>
                            </m:r>
                          </m:den>
                        </m:f>
                      </m:sup>
                    </m:sSubSup>
                    <m:r>
                      <a:rPr lang="en-US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¥</m:t>
                        </m:r>
                      </m:sup>
                    </m:sSubSup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Δ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¥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𝑠𝑓</m:t>
                            </m:r>
                          </m:den>
                        </m:f>
                      </m:sup>
                    </m:sSubSup>
                    <m:r>
                      <a:rPr lang="en-US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mtClean="0">
                        <a:solidFill>
                          <a:schemeClr val="bg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i="1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1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sup>
                    </m:sSubSup>
                    <m:r>
                      <m:rPr>
                        <m:sty m:val="p"/>
                      </m:rPr>
                      <a:rPr lang="en-US">
                        <a:solidFill>
                          <a:schemeClr val="bg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Δ</m:t>
                    </m:r>
                    <m:sSubSup>
                      <m:sSubSupPr>
                        <m:ctrlPr>
                          <a:rPr lang="en-US" i="1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i="1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acc>
                          <m:accPr>
                            <m:chr m:val="̂"/>
                            <m:ctrlPr>
                              <a:rPr lang="en-US" i="1">
                                <a:solidFill>
                                  <a:schemeClr val="bg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f>
                              <m:fPr>
                                <m:ctrlPr>
                                  <a:rPr lang="en-US" i="1">
                                    <a:solidFill>
                                      <a:schemeClr val="bg1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en-US" i="1">
                                        <a:solidFill>
                                          <a:schemeClr val="bg1">
                                            <a:lumMod val="7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 smtClean="0">
                                        <a:solidFill>
                                          <a:schemeClr val="bg1">
                                            <a:lumMod val="7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𝑅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solidFill>
                                          <a:schemeClr val="bg1">
                                            <a:lumMod val="7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num>
                              <m:den>
                                <m:r>
                                  <a:rPr lang="en-US" i="1" smtClean="0">
                                    <a:solidFill>
                                      <a:schemeClr val="bg1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ℒ</m:t>
                                </m:r>
                              </m:den>
                            </m:f>
                          </m:e>
                        </m:acc>
                      </m:sup>
                    </m:sSubSup>
                    <m:r>
                      <a:rPr lang="en-US">
                        <a:solidFill>
                          <a:schemeClr val="bg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i="1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US" i="1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1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sSub>
                      <m:sSubPr>
                        <m:ctrlPr>
                          <a:rPr lang="en-US" i="1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Π</m:t>
                        </m:r>
                      </m:e>
                      <m:sub>
                        <m:r>
                          <a:rPr lang="en-US" i="1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>
                        <a:solidFill>
                          <a:schemeClr val="bg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𝜖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F8898C4C-7511-664C-B3F8-47FD01EB64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468596"/>
                <a:ext cx="9351034" cy="1533744"/>
              </a:xfrm>
              <a:prstGeom prst="rect">
                <a:avLst/>
              </a:prstGeom>
              <a:blipFill>
                <a:blip r:embed="rId3"/>
                <a:stretch>
                  <a:fillRect l="-5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8A6DCEA-C049-6A40-9A7A-038D1FE0C147}"/>
              </a:ext>
            </a:extLst>
          </p:cNvPr>
          <p:cNvCxnSpPr>
            <a:cxnSpLocks/>
          </p:cNvCxnSpPr>
          <p:nvPr/>
        </p:nvCxnSpPr>
        <p:spPr>
          <a:xfrm flipV="1">
            <a:off x="5341193" y="2468596"/>
            <a:ext cx="2733132" cy="1533745"/>
          </a:xfrm>
          <a:prstGeom prst="line">
            <a:avLst/>
          </a:prstGeom>
          <a:ln w="50800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1CD7215-426D-D449-A177-841AD7662427}"/>
              </a:ext>
            </a:extLst>
          </p:cNvPr>
          <p:cNvCxnSpPr>
            <a:cxnSpLocks/>
          </p:cNvCxnSpPr>
          <p:nvPr/>
        </p:nvCxnSpPr>
        <p:spPr>
          <a:xfrm>
            <a:off x="5341193" y="2468596"/>
            <a:ext cx="2948042" cy="1685961"/>
          </a:xfrm>
          <a:prstGeom prst="line">
            <a:avLst/>
          </a:prstGeom>
          <a:ln w="47625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6BC0DAF3-CD14-A844-9B46-39A6ED680F83}"/>
              </a:ext>
            </a:extLst>
          </p:cNvPr>
          <p:cNvSpPr txBox="1"/>
          <p:nvPr/>
        </p:nvSpPr>
        <p:spPr>
          <a:xfrm>
            <a:off x="5341193" y="3372743"/>
            <a:ext cx="171521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>
                    <a:lumMod val="65000"/>
                  </a:schemeClr>
                </a:solidFill>
              </a:rPr>
              <a:t>Regional  effect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0E0BE45-9692-DD44-8CE6-49D172F1FD9C}"/>
              </a:ext>
            </a:extLst>
          </p:cNvPr>
          <p:cNvSpPr txBox="1"/>
          <p:nvPr/>
        </p:nvSpPr>
        <p:spPr>
          <a:xfrm>
            <a:off x="6960082" y="3344742"/>
            <a:ext cx="171521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>
                    <a:lumMod val="65000"/>
                  </a:schemeClr>
                </a:solidFill>
              </a:rPr>
              <a:t>‘Control’ </a:t>
            </a:r>
          </a:p>
          <a:p>
            <a:r>
              <a:rPr lang="en-US" sz="2800" dirty="0">
                <a:solidFill>
                  <a:schemeClr val="bg1">
                    <a:lumMod val="65000"/>
                  </a:schemeClr>
                </a:solidFill>
              </a:rPr>
              <a:t>variables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FF343D-E88B-8649-A0DD-C1A09CA138F6}"/>
              </a:ext>
            </a:extLst>
          </p:cNvPr>
          <p:cNvSpPr/>
          <p:nvPr/>
        </p:nvSpPr>
        <p:spPr>
          <a:xfrm>
            <a:off x="5844237" y="1788714"/>
            <a:ext cx="2393825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i="1" dirty="0"/>
              <a:t>Q: Why</a:t>
            </a:r>
            <a:r>
              <a:rPr lang="en-US" sz="4000" b="1" i="1" dirty="0"/>
              <a:t>?</a:t>
            </a:r>
          </a:p>
          <a:p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651119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638715"/>
            <a:ext cx="8144933" cy="4457330"/>
          </a:xfrm>
        </p:spPr>
        <p:txBody>
          <a:bodyPr>
            <a:normAutofit/>
          </a:bodyPr>
          <a:lstStyle/>
          <a:p>
            <a:pPr lvl="1"/>
            <a:endParaRPr lang="en-US" sz="2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r>
              <a:rPr lang="en-US" sz="4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Frankel &amp; Wei, 1994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F8898C4C-7511-664C-B3F8-47FD01EB642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0" y="2468596"/>
                <a:ext cx="9351034" cy="15337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</a:rPr>
                      <m:t>Δ</m:t>
                    </m:r>
                    <m:sSubSup>
                      <m:sSubSupPr>
                        <m:ctrlPr>
                          <a:rPr lang="en-US" i="1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i="1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f>
                          <m:fPr>
                            <m:ctrlPr>
                              <a:rPr lang="en-US" i="1">
                                <a:solidFill>
                                  <a:schemeClr val="tx1">
                                    <a:lumMod val="75000"/>
                                    <a:lumOff val="2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solidFill>
                                  <a:schemeClr val="tx1">
                                    <a:lumMod val="75000"/>
                                    <a:lumOff val="2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num>
                          <m:den>
                            <m:r>
                              <a:rPr lang="en-US" b="0" i="1" smtClean="0">
                                <a:solidFill>
                                  <a:schemeClr val="tx1">
                                    <a:lumMod val="75000"/>
                                    <a:lumOff val="2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𝑠𝑓</m:t>
                            </m:r>
                          </m:den>
                        </m:f>
                      </m:sup>
                    </m:sSubSup>
                    <m:r>
                      <a:rPr lang="en-US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  <m:sSubSup>
                      <m:sSubSupPr>
                        <m:ctrlPr>
                          <a:rPr lang="en-US" i="1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1" smtClean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$</m:t>
                        </m:r>
                      </m:sup>
                    </m:sSubSup>
                    <m:r>
                      <m:rPr>
                        <m:sty m:val="p"/>
                      </m:rPr>
                      <a:rPr lang="en-US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</a:rPr>
                      <m:t>Δ</m:t>
                    </m:r>
                    <m:sSubSup>
                      <m:sSubSupPr>
                        <m:ctrlPr>
                          <a:rPr lang="en-US" i="1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i="1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f>
                          <m:fPr>
                            <m:ctrlPr>
                              <a:rPr lang="en-US" i="1">
                                <a:solidFill>
                                  <a:schemeClr val="tx1">
                                    <a:lumMod val="75000"/>
                                    <a:lumOff val="2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 smtClean="0">
                                <a:solidFill>
                                  <a:schemeClr val="tx1">
                                    <a:lumMod val="75000"/>
                                    <a:lumOff val="2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$</m:t>
                            </m:r>
                          </m:num>
                          <m:den>
                            <m:r>
                              <a:rPr lang="en-US" b="0" i="1" smtClean="0">
                                <a:solidFill>
                                  <a:schemeClr val="tx1">
                                    <a:lumMod val="75000"/>
                                    <a:lumOff val="2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𝑠𝑓</m:t>
                            </m:r>
                          </m:den>
                        </m:f>
                      </m:sup>
                    </m:sSubSup>
                    <m:r>
                      <a:rPr lang="en-US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i="1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1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¥</m:t>
                        </m:r>
                      </m:sup>
                    </m:sSubSup>
                    <m:r>
                      <m:rPr>
                        <m:sty m:val="p"/>
                      </m:rPr>
                      <a:rPr lang="en-US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</a:rPr>
                      <m:t>Δ</m:t>
                    </m:r>
                    <m:sSubSup>
                      <m:sSubSupPr>
                        <m:ctrlPr>
                          <a:rPr lang="en-US" i="1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i="1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f>
                          <m:fPr>
                            <m:ctrlPr>
                              <a:rPr lang="en-US" i="1">
                                <a:solidFill>
                                  <a:schemeClr val="tx1">
                                    <a:lumMod val="75000"/>
                                    <a:lumOff val="2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solidFill>
                                  <a:schemeClr val="tx1">
                                    <a:lumMod val="75000"/>
                                    <a:lumOff val="2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¥</m:t>
                            </m:r>
                          </m:num>
                          <m:den>
                            <m:r>
                              <a:rPr lang="en-US" b="0" i="1" smtClean="0">
                                <a:solidFill>
                                  <a:schemeClr val="tx1">
                                    <a:lumMod val="75000"/>
                                    <a:lumOff val="2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𝑠𝑓</m:t>
                            </m:r>
                          </m:den>
                        </m:f>
                      </m:sup>
                    </m:sSubSup>
                    <m:r>
                      <a:rPr lang="en-US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mtClean="0">
                        <a:solidFill>
                          <a:schemeClr val="bg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i="1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1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sup>
                    </m:sSubSup>
                    <m:r>
                      <m:rPr>
                        <m:sty m:val="p"/>
                      </m:rPr>
                      <a:rPr lang="en-US">
                        <a:solidFill>
                          <a:schemeClr val="bg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Δ</m:t>
                    </m:r>
                    <m:sSubSup>
                      <m:sSubSupPr>
                        <m:ctrlPr>
                          <a:rPr lang="en-US" i="1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i="1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acc>
                          <m:accPr>
                            <m:chr m:val="̂"/>
                            <m:ctrlPr>
                              <a:rPr lang="en-US" i="1">
                                <a:solidFill>
                                  <a:schemeClr val="bg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f>
                              <m:fPr>
                                <m:ctrlPr>
                                  <a:rPr lang="en-US" i="1">
                                    <a:solidFill>
                                      <a:schemeClr val="bg1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en-US" i="1">
                                        <a:solidFill>
                                          <a:schemeClr val="bg1">
                                            <a:lumMod val="7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 smtClean="0">
                                        <a:solidFill>
                                          <a:schemeClr val="bg1">
                                            <a:lumMod val="7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𝑅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solidFill>
                                          <a:schemeClr val="bg1">
                                            <a:lumMod val="7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num>
                              <m:den>
                                <m:r>
                                  <a:rPr lang="en-US" i="1" smtClean="0">
                                    <a:solidFill>
                                      <a:schemeClr val="bg1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ℒ</m:t>
                                </m:r>
                              </m:den>
                            </m:f>
                          </m:e>
                        </m:acc>
                      </m:sup>
                    </m:sSubSup>
                    <m:r>
                      <a:rPr lang="en-US">
                        <a:solidFill>
                          <a:schemeClr val="bg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i="1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US" i="1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1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sSub>
                      <m:sSubPr>
                        <m:ctrlPr>
                          <a:rPr lang="en-US" i="1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Π</m:t>
                        </m:r>
                      </m:e>
                      <m:sub>
                        <m:r>
                          <a:rPr lang="en-US" i="1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>
                        <a:solidFill>
                          <a:schemeClr val="bg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𝜖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F8898C4C-7511-664C-B3F8-47FD01EB64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468596"/>
                <a:ext cx="9351034" cy="1533744"/>
              </a:xfrm>
              <a:prstGeom prst="rect">
                <a:avLst/>
              </a:prstGeom>
              <a:blipFill>
                <a:blip r:embed="rId3"/>
                <a:stretch>
                  <a:fillRect l="-5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8A6DCEA-C049-6A40-9A7A-038D1FE0C147}"/>
              </a:ext>
            </a:extLst>
          </p:cNvPr>
          <p:cNvCxnSpPr>
            <a:cxnSpLocks/>
          </p:cNvCxnSpPr>
          <p:nvPr/>
        </p:nvCxnSpPr>
        <p:spPr>
          <a:xfrm flipV="1">
            <a:off x="5341193" y="2468596"/>
            <a:ext cx="2733132" cy="1533745"/>
          </a:xfrm>
          <a:prstGeom prst="line">
            <a:avLst/>
          </a:prstGeom>
          <a:ln w="50800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1CD7215-426D-D449-A177-841AD7662427}"/>
              </a:ext>
            </a:extLst>
          </p:cNvPr>
          <p:cNvCxnSpPr>
            <a:cxnSpLocks/>
          </p:cNvCxnSpPr>
          <p:nvPr/>
        </p:nvCxnSpPr>
        <p:spPr>
          <a:xfrm>
            <a:off x="5341193" y="2468596"/>
            <a:ext cx="2948042" cy="1685961"/>
          </a:xfrm>
          <a:prstGeom prst="line">
            <a:avLst/>
          </a:prstGeom>
          <a:ln w="47625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6BC0DAF3-CD14-A844-9B46-39A6ED680F83}"/>
              </a:ext>
            </a:extLst>
          </p:cNvPr>
          <p:cNvSpPr txBox="1"/>
          <p:nvPr/>
        </p:nvSpPr>
        <p:spPr>
          <a:xfrm>
            <a:off x="5341193" y="3372743"/>
            <a:ext cx="171521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>
                    <a:lumMod val="85000"/>
                  </a:schemeClr>
                </a:solidFill>
              </a:rPr>
              <a:t>Regional  effect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0E0BE45-9692-DD44-8CE6-49D172F1FD9C}"/>
              </a:ext>
            </a:extLst>
          </p:cNvPr>
          <p:cNvSpPr txBox="1"/>
          <p:nvPr/>
        </p:nvSpPr>
        <p:spPr>
          <a:xfrm>
            <a:off x="6960082" y="3344742"/>
            <a:ext cx="171521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>
                    <a:lumMod val="85000"/>
                  </a:schemeClr>
                </a:solidFill>
              </a:rPr>
              <a:t>‘Control’ </a:t>
            </a:r>
          </a:p>
          <a:p>
            <a:r>
              <a:rPr lang="en-US" sz="2800" dirty="0">
                <a:solidFill>
                  <a:schemeClr val="bg1">
                    <a:lumMod val="85000"/>
                  </a:schemeClr>
                </a:solidFill>
              </a:rPr>
              <a:t>variables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FF343D-E88B-8649-A0DD-C1A09CA138F6}"/>
              </a:ext>
            </a:extLst>
          </p:cNvPr>
          <p:cNvSpPr/>
          <p:nvPr/>
        </p:nvSpPr>
        <p:spPr>
          <a:xfrm>
            <a:off x="5844237" y="1788714"/>
            <a:ext cx="2393825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Q: Why</a:t>
            </a:r>
            <a:r>
              <a:rPr lang="en-US" sz="40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?</a:t>
            </a:r>
          </a:p>
          <a:p>
            <a:endParaRPr lang="en-US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en-US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760A72A4-EE88-D54F-95D2-7744891AD8F9}"/>
              </a:ext>
            </a:extLst>
          </p:cNvPr>
          <p:cNvSpPr txBox="1">
            <a:spLocks/>
          </p:cNvSpPr>
          <p:nvPr/>
        </p:nvSpPr>
        <p:spPr>
          <a:xfrm>
            <a:off x="198243" y="4111409"/>
            <a:ext cx="8039819" cy="919293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r>
              <a:rPr lang="en-US" sz="5400" b="1" i="1" dirty="0">
                <a:latin typeface="+mj-lt"/>
                <a:cs typeface="CordiaUPC" panose="020B0304020202020204" pitchFamily="34" charset="-34"/>
              </a:rPr>
              <a:t>A:   </a:t>
            </a:r>
            <a:r>
              <a:rPr lang="en-US" sz="6300" b="1" dirty="0">
                <a:latin typeface="CordiaUPC" panose="020B0304020202020204" pitchFamily="34" charset="-34"/>
                <a:cs typeface="CordiaUPC" panose="020B0304020202020204" pitchFamily="34" charset="-34"/>
              </a:rPr>
              <a:t>Including them would be </a:t>
            </a:r>
            <a:r>
              <a:rPr lang="en-US" sz="6300" b="1" i="1" dirty="0">
                <a:latin typeface="CordiaUPC" panose="020B0304020202020204" pitchFamily="34" charset="-34"/>
                <a:cs typeface="CordiaUPC" panose="020B0304020202020204" pitchFamily="34" charset="-34"/>
              </a:rPr>
              <a:t>overcontrolling</a:t>
            </a:r>
            <a:r>
              <a:rPr lang="en-US" sz="6300" dirty="0">
                <a:latin typeface="CordiaUPC" panose="020B0304020202020204" pitchFamily="34" charset="-34"/>
                <a:cs typeface="CordiaUPC" panose="020B0304020202020204" pitchFamily="34" charset="-34"/>
              </a:rPr>
              <a:t>. </a:t>
            </a:r>
            <a:endParaRPr lang="en-US" sz="4000" dirty="0">
              <a:latin typeface="CordiaUPC" panose="020B0304020202020204" pitchFamily="34" charset="-34"/>
              <a:cs typeface="CordiaUPC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9141998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A7CE63-5F7C-F44F-B268-F8EBC5DAA016}"/>
              </a:ext>
            </a:extLst>
          </p:cNvPr>
          <p:cNvSpPr txBox="1">
            <a:spLocks/>
          </p:cNvSpPr>
          <p:nvPr/>
        </p:nvSpPr>
        <p:spPr>
          <a:xfrm>
            <a:off x="-370938" y="172532"/>
            <a:ext cx="8039819" cy="8179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r>
              <a:rPr lang="en-US" sz="3200" dirty="0"/>
              <a:t>Example: potential ‘</a:t>
            </a:r>
            <a:r>
              <a:rPr lang="en-US" sz="3200" i="1" dirty="0"/>
              <a:t>Control</a:t>
            </a:r>
            <a:r>
              <a:rPr lang="en-US" sz="3200" dirty="0"/>
              <a:t>’ variable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840918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581508"/>
            <a:ext cx="9840683" cy="5160154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4400" dirty="0"/>
              <a:t>The paper’s single equation</a:t>
            </a:r>
          </a:p>
          <a:p>
            <a:pPr marL="1314450" lvl="1" indent="-914400">
              <a:buFont typeface="Arial" panose="020B0604020202020204" pitchFamily="34" charset="0"/>
              <a:buChar char="•"/>
            </a:pPr>
            <a:r>
              <a:rPr lang="en-US" sz="4000" dirty="0"/>
              <a:t>‘</a:t>
            </a:r>
            <a:r>
              <a:rPr lang="en-US" sz="4000" i="1" dirty="0"/>
              <a:t>Control</a:t>
            </a:r>
            <a:r>
              <a:rPr lang="en-US" sz="4000" dirty="0"/>
              <a:t>’ variables</a:t>
            </a:r>
          </a:p>
          <a:p>
            <a:pPr marL="1314450" lvl="1" indent="-914400">
              <a:buFont typeface="Arial" panose="020B0604020202020204" pitchFamily="34" charset="0"/>
              <a:buChar char="•"/>
            </a:pPr>
            <a:r>
              <a:rPr lang="en-US" sz="4000" dirty="0"/>
              <a:t>Orthogonalization</a:t>
            </a:r>
          </a:p>
          <a:p>
            <a:pPr marL="0" indent="0">
              <a:buNone/>
            </a:pPr>
            <a:r>
              <a:rPr lang="en-US" sz="4400" dirty="0"/>
              <a:t>Data details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B0120C9-693A-B84D-B680-31C7897DA4CC}"/>
              </a:ext>
            </a:extLst>
          </p:cNvPr>
          <p:cNvSpPr txBox="1">
            <a:spLocks/>
          </p:cNvSpPr>
          <p:nvPr/>
        </p:nvSpPr>
        <p:spPr>
          <a:xfrm>
            <a:off x="-370938" y="172532"/>
            <a:ext cx="8039819" cy="8179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Arial"/>
              <a:buNone/>
            </a:pPr>
            <a:r>
              <a:rPr lang="en-US" sz="2000" dirty="0"/>
              <a:t>Discussion Overview </a:t>
            </a:r>
          </a:p>
        </p:txBody>
      </p:sp>
    </p:spTree>
    <p:extLst>
      <p:ext uri="{BB962C8B-B14F-4D97-AF65-F5344CB8AC3E}">
        <p14:creationId xmlns:p14="http://schemas.microsoft.com/office/powerpoint/2010/main" val="36202452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03199" y="1534163"/>
            <a:ext cx="9173028" cy="4457330"/>
          </a:xfrm>
        </p:spPr>
        <p:txBody>
          <a:bodyPr>
            <a:normAutofit/>
          </a:bodyPr>
          <a:lstStyle/>
          <a:p>
            <a:pPr lvl="1" algn="ctr"/>
            <a:endParaRPr lang="en-US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0" indent="0" algn="ctr">
              <a:buNone/>
            </a:pPr>
            <a:r>
              <a:rPr lang="en-US" sz="4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rdia New" panose="020B0304020202020204" pitchFamily="34" charset="-34"/>
                <a:cs typeface="Cordia New" panose="020B0304020202020204" pitchFamily="34" charset="-34"/>
              </a:rPr>
              <a:t>How does a pandemic affect labor</a:t>
            </a:r>
            <a:r>
              <a:rPr lang="en-US" sz="3600" b="1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77"/>
                <a:cs typeface="Cordia New" panose="020B0304020202020204" pitchFamily="34" charset="-34"/>
              </a:rPr>
              <a:t>?</a:t>
            </a:r>
            <a:r>
              <a:rPr lang="en-US" sz="5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en-US" sz="4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</a:p>
          <a:p>
            <a:pPr marL="0" indent="0" algn="ctr">
              <a:buNone/>
            </a:pPr>
            <a:r>
              <a:rPr lang="en-US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rdia New" panose="020B0304020202020204" pitchFamily="34" charset="-34"/>
                <a:cs typeface="Cordia New" panose="020B0304020202020204" pitchFamily="34" charset="-34"/>
              </a:rPr>
              <a:t>(Or leisure; take your pick.) 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D463F04-E35D-F146-9F89-B7D9FC0DF3CC}"/>
              </a:ext>
            </a:extLst>
          </p:cNvPr>
          <p:cNvSpPr txBox="1">
            <a:spLocks/>
          </p:cNvSpPr>
          <p:nvPr/>
        </p:nvSpPr>
        <p:spPr>
          <a:xfrm>
            <a:off x="-370938" y="172532"/>
            <a:ext cx="8039819" cy="8179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r>
              <a:rPr lang="en-US" sz="3200" dirty="0"/>
              <a:t>Example: potential ‘</a:t>
            </a:r>
            <a:r>
              <a:rPr lang="en-US" sz="3200" i="1" dirty="0"/>
              <a:t>Control</a:t>
            </a:r>
            <a:r>
              <a:rPr lang="en-US" sz="3200" dirty="0"/>
              <a:t>’ variable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8873161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F8898C4C-7511-664C-B3F8-47FD01EB642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90377" y="1040835"/>
                <a:ext cx="1711036" cy="15337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𝑖𝑗</m:t>
                          </m:r>
                          <m:r>
                            <a:rPr lang="en-US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F8898C4C-7511-664C-B3F8-47FD01EB64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377" y="1040835"/>
                <a:ext cx="1711036" cy="1533744"/>
              </a:xfrm>
              <a:prstGeom prst="rect">
                <a:avLst/>
              </a:prstGeom>
              <a:blipFill>
                <a:blip r:embed="rId3"/>
                <a:stretch>
                  <a:fillRect l="-29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3">
                <a:extLst>
                  <a:ext uri="{FF2B5EF4-FFF2-40B4-BE49-F238E27FC236}">
                    <a16:creationId xmlns:a16="http://schemas.microsoft.com/office/drawing/2014/main" id="{2FF2BACE-6A2D-0041-BA0E-C72CD563509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249055" y="1040835"/>
                <a:ext cx="6645890" cy="15337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𝜶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  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𝜷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𝑂𝑉𝐼𝐷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𝑖𝑛𝑐𝑖𝑑𝑒𝑛𝑐𝑒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𝒋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5" name="Content Placeholder 3">
                <a:extLst>
                  <a:ext uri="{FF2B5EF4-FFF2-40B4-BE49-F238E27FC236}">
                    <a16:creationId xmlns:a16="http://schemas.microsoft.com/office/drawing/2014/main" id="{2FF2BACE-6A2D-0041-BA0E-C72CD56350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9055" y="1040835"/>
                <a:ext cx="6645890" cy="153374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3">
                <a:extLst>
                  <a:ext uri="{FF2B5EF4-FFF2-40B4-BE49-F238E27FC236}">
                    <a16:creationId xmlns:a16="http://schemas.microsoft.com/office/drawing/2014/main" id="{28041665-444A-CD46-A122-7670C476AFE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275078" y="1055349"/>
                <a:ext cx="1926978" cy="15337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𝜖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𝑖𝑡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7" name="Content Placeholder 3">
                <a:extLst>
                  <a:ext uri="{FF2B5EF4-FFF2-40B4-BE49-F238E27FC236}">
                    <a16:creationId xmlns:a16="http://schemas.microsoft.com/office/drawing/2014/main" id="{28041665-444A-CD46-A122-7670C476AF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5078" y="1055349"/>
                <a:ext cx="1926978" cy="153374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09054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F8898C4C-7511-664C-B3F8-47FD01EB642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90377" y="1040835"/>
                <a:ext cx="1711036" cy="15337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𝑖𝑗</m:t>
                          </m:r>
                          <m:r>
                            <a:rPr lang="en-US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F8898C4C-7511-664C-B3F8-47FD01EB64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377" y="1040835"/>
                <a:ext cx="1711036" cy="1533744"/>
              </a:xfrm>
              <a:prstGeom prst="rect">
                <a:avLst/>
              </a:prstGeom>
              <a:blipFill>
                <a:blip r:embed="rId3"/>
                <a:stretch>
                  <a:fillRect l="-29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3">
                <a:extLst>
                  <a:ext uri="{FF2B5EF4-FFF2-40B4-BE49-F238E27FC236}">
                    <a16:creationId xmlns:a16="http://schemas.microsoft.com/office/drawing/2014/main" id="{2FF2BACE-6A2D-0041-BA0E-C72CD563509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249055" y="1040835"/>
                <a:ext cx="6645890" cy="15337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𝜶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  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𝜷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𝑂𝑉𝐼𝐷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𝑖𝑛𝑐𝑖𝑑𝑒𝑛𝑐𝑒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𝒋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5" name="Content Placeholder 3">
                <a:extLst>
                  <a:ext uri="{FF2B5EF4-FFF2-40B4-BE49-F238E27FC236}">
                    <a16:creationId xmlns:a16="http://schemas.microsoft.com/office/drawing/2014/main" id="{2FF2BACE-6A2D-0041-BA0E-C72CD56350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9055" y="1040835"/>
                <a:ext cx="6645890" cy="153374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3">
                <a:extLst>
                  <a:ext uri="{FF2B5EF4-FFF2-40B4-BE49-F238E27FC236}">
                    <a16:creationId xmlns:a16="http://schemas.microsoft.com/office/drawing/2014/main" id="{28041665-444A-CD46-A122-7670C476AFE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275078" y="1055349"/>
                <a:ext cx="1926978" cy="15337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𝜖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𝑖𝑡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7" name="Content Placeholder 3">
                <a:extLst>
                  <a:ext uri="{FF2B5EF4-FFF2-40B4-BE49-F238E27FC236}">
                    <a16:creationId xmlns:a16="http://schemas.microsoft.com/office/drawing/2014/main" id="{28041665-444A-CD46-A122-7670C476AF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5078" y="1055349"/>
                <a:ext cx="1926978" cy="153374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>
            <a:extLst>
              <a:ext uri="{FF2B5EF4-FFF2-40B4-BE49-F238E27FC236}">
                <a16:creationId xmlns:a16="http://schemas.microsoft.com/office/drawing/2014/main" id="{470D7BB7-5362-B840-BBFB-D161DAC4DAFA}"/>
              </a:ext>
            </a:extLst>
          </p:cNvPr>
          <p:cNvSpPr/>
          <p:nvPr/>
        </p:nvSpPr>
        <p:spPr>
          <a:xfrm>
            <a:off x="2929891" y="2398303"/>
            <a:ext cx="431074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The variable of interest</a:t>
            </a:r>
          </a:p>
        </p:txBody>
      </p:sp>
      <p:sp>
        <p:nvSpPr>
          <p:cNvPr id="6" name="Right Brace 5">
            <a:extLst>
              <a:ext uri="{FF2B5EF4-FFF2-40B4-BE49-F238E27FC236}">
                <a16:creationId xmlns:a16="http://schemas.microsoft.com/office/drawing/2014/main" id="{D5D036BB-7F1D-7746-BF7A-62FAE4A5A62E}"/>
              </a:ext>
            </a:extLst>
          </p:cNvPr>
          <p:cNvSpPr/>
          <p:nvPr/>
        </p:nvSpPr>
        <p:spPr>
          <a:xfrm rot="5400000">
            <a:off x="4689749" y="571140"/>
            <a:ext cx="505617" cy="2916484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6591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F8898C4C-7511-664C-B3F8-47FD01EB642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90377" y="1040835"/>
                <a:ext cx="1711036" cy="15337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𝑖𝑗</m:t>
                          </m:r>
                          <m:r>
                            <a:rPr lang="en-US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F8898C4C-7511-664C-B3F8-47FD01EB64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377" y="1040835"/>
                <a:ext cx="1711036" cy="1533744"/>
              </a:xfrm>
              <a:prstGeom prst="rect">
                <a:avLst/>
              </a:prstGeom>
              <a:blipFill>
                <a:blip r:embed="rId3"/>
                <a:stretch>
                  <a:fillRect l="-29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3">
                <a:extLst>
                  <a:ext uri="{FF2B5EF4-FFF2-40B4-BE49-F238E27FC236}">
                    <a16:creationId xmlns:a16="http://schemas.microsoft.com/office/drawing/2014/main" id="{2FF2BACE-6A2D-0041-BA0E-C72CD563509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249055" y="1040835"/>
                <a:ext cx="6645890" cy="15337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𝜶</m:t>
                          </m:r>
                        </m:e>
                        <m:sub>
                          <m:r>
                            <a:rPr lang="en-US" i="1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b="0" i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sSub>
                        <m:sSubPr>
                          <m:ctrlPr>
                            <a:rPr lang="en-US" i="1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𝜷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a:rPr lang="en-US" b="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𝑂𝑉𝐼𝐷</m:t>
                          </m:r>
                          <m:r>
                            <a:rPr lang="en-US" i="1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i="1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𝑖𝑛𝑐𝑖𝑑𝑒𝑛𝑐𝑒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𝒋</m:t>
                          </m:r>
                          <m:r>
                            <a:rPr lang="en-US" b="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i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5" name="Content Placeholder 3">
                <a:extLst>
                  <a:ext uri="{FF2B5EF4-FFF2-40B4-BE49-F238E27FC236}">
                    <a16:creationId xmlns:a16="http://schemas.microsoft.com/office/drawing/2014/main" id="{2FF2BACE-6A2D-0041-BA0E-C72CD56350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9055" y="1040835"/>
                <a:ext cx="6645890" cy="153374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3">
                <a:extLst>
                  <a:ext uri="{FF2B5EF4-FFF2-40B4-BE49-F238E27FC236}">
                    <a16:creationId xmlns:a16="http://schemas.microsoft.com/office/drawing/2014/main" id="{28041665-444A-CD46-A122-7670C476AFE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935308" y="1777807"/>
                <a:ext cx="9351034" cy="15337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𝜸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𝑜𝑚𝑚𝑢𝑡𝑖𝑛𝑔</m:t>
                        </m:r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𝑡𝑖𝑚𝑒</m:t>
                        </m:r>
                      </m:e>
                      <m:sub>
                        <m:r>
                          <a:rPr 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𝒊𝒋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𝜖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𝑖𝑡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7" name="Content Placeholder 3">
                <a:extLst>
                  <a:ext uri="{FF2B5EF4-FFF2-40B4-BE49-F238E27FC236}">
                    <a16:creationId xmlns:a16="http://schemas.microsoft.com/office/drawing/2014/main" id="{28041665-444A-CD46-A122-7670C476AF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5308" y="1777807"/>
                <a:ext cx="9351034" cy="1533744"/>
              </a:xfrm>
              <a:prstGeom prst="rect">
                <a:avLst/>
              </a:prstGeom>
              <a:blipFill>
                <a:blip r:embed="rId5"/>
                <a:stretch>
                  <a:fillRect l="-5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>
            <a:extLst>
              <a:ext uri="{FF2B5EF4-FFF2-40B4-BE49-F238E27FC236}">
                <a16:creationId xmlns:a16="http://schemas.microsoft.com/office/drawing/2014/main" id="{9FF6E481-D45A-5743-9F3A-48CA0FD97A6A}"/>
              </a:ext>
            </a:extLst>
          </p:cNvPr>
          <p:cNvSpPr/>
          <p:nvPr/>
        </p:nvSpPr>
        <p:spPr>
          <a:xfrm>
            <a:off x="2612567" y="2914652"/>
            <a:ext cx="528237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Add this ‘</a:t>
            </a:r>
            <a:r>
              <a:rPr lang="en-US" sz="3200" i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Control</a:t>
            </a:r>
            <a:r>
              <a:rPr lang="en-US" sz="3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’ variable</a:t>
            </a:r>
            <a:r>
              <a:rPr lang="en-US" sz="40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?</a:t>
            </a:r>
            <a:r>
              <a:rPr lang="en-US" sz="3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</a:p>
        </p:txBody>
      </p:sp>
      <p:sp>
        <p:nvSpPr>
          <p:cNvPr id="10" name="Right Brace 9">
            <a:extLst>
              <a:ext uri="{FF2B5EF4-FFF2-40B4-BE49-F238E27FC236}">
                <a16:creationId xmlns:a16="http://schemas.microsoft.com/office/drawing/2014/main" id="{018CAF12-F7C5-8F4C-9BBD-A6E6984F1386}"/>
              </a:ext>
            </a:extLst>
          </p:cNvPr>
          <p:cNvSpPr/>
          <p:nvPr/>
        </p:nvSpPr>
        <p:spPr>
          <a:xfrm rot="5400000">
            <a:off x="4675235" y="1137196"/>
            <a:ext cx="505617" cy="2916484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69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F8898C4C-7511-664C-B3F8-47FD01EB642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90377" y="1040835"/>
                <a:ext cx="1711036" cy="15337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𝑖𝑗</m:t>
                          </m:r>
                          <m:r>
                            <a:rPr lang="en-US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F8898C4C-7511-664C-B3F8-47FD01EB64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377" y="1040835"/>
                <a:ext cx="1711036" cy="1533744"/>
              </a:xfrm>
              <a:prstGeom prst="rect">
                <a:avLst/>
              </a:prstGeom>
              <a:blipFill>
                <a:blip r:embed="rId3"/>
                <a:stretch>
                  <a:fillRect l="-29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3">
                <a:extLst>
                  <a:ext uri="{FF2B5EF4-FFF2-40B4-BE49-F238E27FC236}">
                    <a16:creationId xmlns:a16="http://schemas.microsoft.com/office/drawing/2014/main" id="{2FF2BACE-6A2D-0041-BA0E-C72CD563509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249055" y="1040835"/>
                <a:ext cx="6645890" cy="15337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𝜶</m:t>
                          </m:r>
                        </m:e>
                        <m:sub>
                          <m:r>
                            <a:rPr lang="en-US" i="1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b="0" i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sSub>
                        <m:sSubPr>
                          <m:ctrlPr>
                            <a:rPr lang="en-US" i="1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𝜷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a:rPr lang="en-US" b="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𝑂𝑉𝐼𝐷</m:t>
                          </m:r>
                          <m:r>
                            <a:rPr lang="en-US" i="1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i="1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𝑖𝑛𝑐𝑖𝑑𝑒𝑛𝑐𝑒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𝒋</m:t>
                          </m:r>
                          <m:r>
                            <a:rPr lang="en-US" b="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i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5" name="Content Placeholder 3">
                <a:extLst>
                  <a:ext uri="{FF2B5EF4-FFF2-40B4-BE49-F238E27FC236}">
                    <a16:creationId xmlns:a16="http://schemas.microsoft.com/office/drawing/2014/main" id="{2FF2BACE-6A2D-0041-BA0E-C72CD56350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9055" y="1040835"/>
                <a:ext cx="6645890" cy="153374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3">
                <a:extLst>
                  <a:ext uri="{FF2B5EF4-FFF2-40B4-BE49-F238E27FC236}">
                    <a16:creationId xmlns:a16="http://schemas.microsoft.com/office/drawing/2014/main" id="{28041665-444A-CD46-A122-7670C476AFE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935308" y="1777807"/>
                <a:ext cx="9351034" cy="15337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𝜸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𝑜𝑚𝑚𝑢𝑡𝑖𝑛𝑔</m:t>
                        </m:r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𝑡𝑖𝑚𝑒</m:t>
                        </m:r>
                      </m:e>
                      <m:sub>
                        <m:r>
                          <a:rPr 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𝒊𝒋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𝜖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𝑖𝑡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7" name="Content Placeholder 3">
                <a:extLst>
                  <a:ext uri="{FF2B5EF4-FFF2-40B4-BE49-F238E27FC236}">
                    <a16:creationId xmlns:a16="http://schemas.microsoft.com/office/drawing/2014/main" id="{28041665-444A-CD46-A122-7670C476AF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5308" y="1777807"/>
                <a:ext cx="9351034" cy="1533744"/>
              </a:xfrm>
              <a:prstGeom prst="rect">
                <a:avLst/>
              </a:prstGeom>
              <a:blipFill>
                <a:blip r:embed="rId5"/>
                <a:stretch>
                  <a:fillRect l="-5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>
            <a:extLst>
              <a:ext uri="{FF2B5EF4-FFF2-40B4-BE49-F238E27FC236}">
                <a16:creationId xmlns:a16="http://schemas.microsoft.com/office/drawing/2014/main" id="{9FF6E481-D45A-5743-9F3A-48CA0FD97A6A}"/>
              </a:ext>
            </a:extLst>
          </p:cNvPr>
          <p:cNvSpPr/>
          <p:nvPr/>
        </p:nvSpPr>
        <p:spPr>
          <a:xfrm>
            <a:off x="2612567" y="2914652"/>
            <a:ext cx="528237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Add this ‘</a:t>
            </a:r>
            <a:r>
              <a:rPr lang="en-US" sz="3200" i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Control</a:t>
            </a:r>
            <a:r>
              <a:rPr lang="en-US" sz="3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’ variable</a:t>
            </a:r>
            <a:r>
              <a:rPr lang="en-US" sz="40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?</a:t>
            </a:r>
            <a:r>
              <a:rPr lang="en-US" sz="3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</a:p>
        </p:txBody>
      </p:sp>
      <p:sp>
        <p:nvSpPr>
          <p:cNvPr id="10" name="Right Brace 9">
            <a:extLst>
              <a:ext uri="{FF2B5EF4-FFF2-40B4-BE49-F238E27FC236}">
                <a16:creationId xmlns:a16="http://schemas.microsoft.com/office/drawing/2014/main" id="{018CAF12-F7C5-8F4C-9BBD-A6E6984F1386}"/>
              </a:ext>
            </a:extLst>
          </p:cNvPr>
          <p:cNvSpPr/>
          <p:nvPr/>
        </p:nvSpPr>
        <p:spPr>
          <a:xfrm rot="5400000">
            <a:off x="4675235" y="1137196"/>
            <a:ext cx="505617" cy="2916484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D986068-63EA-8C48-B7CF-32D5B035DB62}"/>
              </a:ext>
            </a:extLst>
          </p:cNvPr>
          <p:cNvSpPr/>
          <p:nvPr/>
        </p:nvSpPr>
        <p:spPr>
          <a:xfrm>
            <a:off x="699015" y="3876373"/>
            <a:ext cx="719593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0050" lvl="1" indent="0" algn="ctr">
              <a:buNone/>
            </a:pPr>
            <a:r>
              <a:rPr lang="en-US" sz="3600" i="1" dirty="0">
                <a:latin typeface="Cordia New" panose="020B0304020202020204" pitchFamily="34" charset="-34"/>
                <a:ea typeface="Cambria Math" panose="02040503050406030204" pitchFamily="18" charset="0"/>
                <a:cs typeface="Cordia New" panose="020B0304020202020204" pitchFamily="34" charset="-34"/>
              </a:rPr>
              <a:t>(No, don’t.)</a:t>
            </a:r>
            <a:endParaRPr lang="en-US" sz="3600" dirty="0">
              <a:latin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37953196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F8898C4C-7511-664C-B3F8-47FD01EB642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90377" y="1040835"/>
                <a:ext cx="1711036" cy="15337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𝑖𝑗</m:t>
                          </m:r>
                          <m:r>
                            <a:rPr lang="en-US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F8898C4C-7511-664C-B3F8-47FD01EB64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377" y="1040835"/>
                <a:ext cx="1711036" cy="1533744"/>
              </a:xfrm>
              <a:prstGeom prst="rect">
                <a:avLst/>
              </a:prstGeom>
              <a:blipFill>
                <a:blip r:embed="rId3"/>
                <a:stretch>
                  <a:fillRect l="-29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3">
                <a:extLst>
                  <a:ext uri="{FF2B5EF4-FFF2-40B4-BE49-F238E27FC236}">
                    <a16:creationId xmlns:a16="http://schemas.microsoft.com/office/drawing/2014/main" id="{2FF2BACE-6A2D-0041-BA0E-C72CD563509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249055" y="1040835"/>
                <a:ext cx="6645890" cy="15337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𝜶</m:t>
                          </m:r>
                        </m:e>
                        <m:sub>
                          <m:r>
                            <a:rPr lang="en-US" i="1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b="0" i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sSub>
                        <m:sSubPr>
                          <m:ctrlPr>
                            <a:rPr lang="en-US" i="1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𝜷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a:rPr lang="en-US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𝑂𝑉𝐼𝐷</m:t>
                          </m:r>
                          <m:r>
                            <a:rPr lang="en-US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𝑖𝑛𝑐𝑖𝑑𝑒𝑛𝑐𝑒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𝒋</m:t>
                          </m:r>
                          <m:r>
                            <a:rPr lang="en-US" b="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i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5" name="Content Placeholder 3">
                <a:extLst>
                  <a:ext uri="{FF2B5EF4-FFF2-40B4-BE49-F238E27FC236}">
                    <a16:creationId xmlns:a16="http://schemas.microsoft.com/office/drawing/2014/main" id="{2FF2BACE-6A2D-0041-BA0E-C72CD56350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9055" y="1040835"/>
                <a:ext cx="6645890" cy="153374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3">
                <a:extLst>
                  <a:ext uri="{FF2B5EF4-FFF2-40B4-BE49-F238E27FC236}">
                    <a16:creationId xmlns:a16="http://schemas.microsoft.com/office/drawing/2014/main" id="{28041665-444A-CD46-A122-7670C476AFE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935308" y="1777807"/>
                <a:ext cx="9351034" cy="15337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𝜸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𝐶𝑜𝑚𝑚𝑢𝑡𝑖𝑛𝑔</m:t>
                        </m:r>
                        <m:r>
                          <a:rPr lang="en-US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𝑡𝑖𝑚𝑒</m:t>
                        </m:r>
                      </m:e>
                      <m:sub>
                        <m:r>
                          <a:rPr lang="en-US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𝒊𝒋</m:t>
                        </m:r>
                        <m:r>
                          <a:rPr lang="en-US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…  +</m:t>
                    </m:r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𝜖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𝑖𝑡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7" name="Content Placeholder 3">
                <a:extLst>
                  <a:ext uri="{FF2B5EF4-FFF2-40B4-BE49-F238E27FC236}">
                    <a16:creationId xmlns:a16="http://schemas.microsoft.com/office/drawing/2014/main" id="{28041665-444A-CD46-A122-7670C476AF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5308" y="1777807"/>
                <a:ext cx="9351034" cy="1533744"/>
              </a:xfrm>
              <a:prstGeom prst="rect">
                <a:avLst/>
              </a:prstGeom>
              <a:blipFill>
                <a:blip r:embed="rId5"/>
                <a:stretch>
                  <a:fillRect l="-5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F8FFC413-5146-814D-88E3-760F80ADF28B}"/>
              </a:ext>
            </a:extLst>
          </p:cNvPr>
          <p:cNvCxnSpPr>
            <a:cxnSpLocks/>
          </p:cNvCxnSpPr>
          <p:nvPr/>
        </p:nvCxnSpPr>
        <p:spPr>
          <a:xfrm flipH="1">
            <a:off x="4138224" y="1494970"/>
            <a:ext cx="57231" cy="510350"/>
          </a:xfrm>
          <a:prstGeom prst="straightConnector1">
            <a:avLst/>
          </a:prstGeom>
          <a:ln w="69850" cap="sq" cmpd="sng" algn="ctr">
            <a:solidFill>
              <a:schemeClr val="dk1"/>
            </a:solidFill>
            <a:prstDash val="solid"/>
            <a:round/>
            <a:headEnd type="none" w="med" len="med"/>
            <a:tailEnd type="triangle" w="lg" len="lg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36077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F8898C4C-7511-664C-B3F8-47FD01EB642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90377" y="1040835"/>
                <a:ext cx="1711036" cy="15337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𝑖𝑗</m:t>
                          </m:r>
                          <m:r>
                            <a:rPr lang="en-US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F8898C4C-7511-664C-B3F8-47FD01EB64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377" y="1040835"/>
                <a:ext cx="1711036" cy="1533744"/>
              </a:xfrm>
              <a:prstGeom prst="rect">
                <a:avLst/>
              </a:prstGeom>
              <a:blipFill>
                <a:blip r:embed="rId3"/>
                <a:stretch>
                  <a:fillRect l="-29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F8FFC413-5146-814D-88E3-760F80ADF28B}"/>
              </a:ext>
            </a:extLst>
          </p:cNvPr>
          <p:cNvCxnSpPr>
            <a:cxnSpLocks/>
          </p:cNvCxnSpPr>
          <p:nvPr/>
        </p:nvCxnSpPr>
        <p:spPr>
          <a:xfrm flipH="1">
            <a:off x="4138224" y="1494970"/>
            <a:ext cx="57231" cy="510350"/>
          </a:xfrm>
          <a:prstGeom prst="straightConnector1">
            <a:avLst/>
          </a:prstGeom>
          <a:ln w="69850" cap="sq" cmpd="sng" algn="ctr">
            <a:solidFill>
              <a:schemeClr val="dk1"/>
            </a:solidFill>
            <a:prstDash val="solid"/>
            <a:round/>
            <a:headEnd type="none" w="med" len="med"/>
            <a:tailEnd type="triangle" w="lg" len="lg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C2A4CCB5-3AAB-9446-BF2F-0578A5027348}"/>
              </a:ext>
            </a:extLst>
          </p:cNvPr>
          <p:cNvCxnSpPr>
            <a:cxnSpLocks/>
          </p:cNvCxnSpPr>
          <p:nvPr/>
        </p:nvCxnSpPr>
        <p:spPr>
          <a:xfrm flipH="1" flipV="1">
            <a:off x="1059808" y="1582290"/>
            <a:ext cx="2946400" cy="318847"/>
          </a:xfrm>
          <a:prstGeom prst="straightConnector1">
            <a:avLst/>
          </a:prstGeom>
          <a:ln w="69850" cap="sq" cmpd="sng" algn="ctr">
            <a:solidFill>
              <a:schemeClr val="dk1"/>
            </a:solidFill>
            <a:prstDash val="solid"/>
            <a:round/>
            <a:headEnd type="none" w="med" len="med"/>
            <a:tailEnd type="triangle" w="lg" len="lg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3">
                <a:extLst>
                  <a:ext uri="{FF2B5EF4-FFF2-40B4-BE49-F238E27FC236}">
                    <a16:creationId xmlns:a16="http://schemas.microsoft.com/office/drawing/2014/main" id="{C95B67F6-CFAB-9743-A387-FCEDF2E6863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249055" y="1040835"/>
                <a:ext cx="6645890" cy="15337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𝜶</m:t>
                          </m:r>
                        </m:e>
                        <m:sub>
                          <m:r>
                            <a:rPr lang="en-US" i="1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b="0" i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sSub>
                        <m:sSubPr>
                          <m:ctrlPr>
                            <a:rPr lang="en-US" i="1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𝜷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a:rPr lang="en-US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𝑂𝑉𝐼𝐷</m:t>
                          </m:r>
                          <m:r>
                            <a:rPr lang="en-US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𝑖𝑛𝑐𝑖𝑑𝑒𝑛𝑐𝑒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𝒋</m:t>
                          </m:r>
                          <m:r>
                            <a:rPr lang="en-US" b="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i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9" name="Content Placeholder 3">
                <a:extLst>
                  <a:ext uri="{FF2B5EF4-FFF2-40B4-BE49-F238E27FC236}">
                    <a16:creationId xmlns:a16="http://schemas.microsoft.com/office/drawing/2014/main" id="{C95B67F6-CFAB-9743-A387-FCEDF2E686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9055" y="1040835"/>
                <a:ext cx="6645890" cy="153374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3">
                <a:extLst>
                  <a:ext uri="{FF2B5EF4-FFF2-40B4-BE49-F238E27FC236}">
                    <a16:creationId xmlns:a16="http://schemas.microsoft.com/office/drawing/2014/main" id="{5862CD39-06D9-7B49-B249-F85F101F957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935308" y="1777807"/>
                <a:ext cx="9351034" cy="15337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𝜸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𝐶𝑜𝑚𝑚𝑢𝑡𝑖𝑛𝑔</m:t>
                        </m:r>
                        <m:r>
                          <a:rPr lang="en-US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𝑡𝑖𝑚𝑒</m:t>
                        </m:r>
                      </m:e>
                      <m:sub>
                        <m:r>
                          <a:rPr lang="en-US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𝒊𝒋</m:t>
                        </m:r>
                        <m:r>
                          <a:rPr lang="en-US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…  +</m:t>
                    </m:r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𝜖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𝑖𝑡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11" name="Content Placeholder 3">
                <a:extLst>
                  <a:ext uri="{FF2B5EF4-FFF2-40B4-BE49-F238E27FC236}">
                    <a16:creationId xmlns:a16="http://schemas.microsoft.com/office/drawing/2014/main" id="{5862CD39-06D9-7B49-B249-F85F101F95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5308" y="1777807"/>
                <a:ext cx="9351034" cy="1533744"/>
              </a:xfrm>
              <a:prstGeom prst="rect">
                <a:avLst/>
              </a:prstGeom>
              <a:blipFill>
                <a:blip r:embed="rId5"/>
                <a:stretch>
                  <a:fillRect l="-5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594201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F8898C4C-7511-664C-B3F8-47FD01EB642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90377" y="1040835"/>
                <a:ext cx="1711036" cy="15337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𝑖𝑗</m:t>
                          </m:r>
                          <m:r>
                            <a:rPr lang="en-US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F8898C4C-7511-664C-B3F8-47FD01EB64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377" y="1040835"/>
                <a:ext cx="1711036" cy="1533744"/>
              </a:xfrm>
              <a:prstGeom prst="rect">
                <a:avLst/>
              </a:prstGeom>
              <a:blipFill>
                <a:blip r:embed="rId3"/>
                <a:stretch>
                  <a:fillRect l="-29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E1924367-8CC2-2546-B2D8-FC80FA8AABC9}"/>
                  </a:ext>
                </a:extLst>
              </p:cNvPr>
              <p:cNvSpPr/>
              <p:nvPr/>
            </p:nvSpPr>
            <p:spPr>
              <a:xfrm>
                <a:off x="0" y="2726320"/>
                <a:ext cx="9144000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400050" lvl="1" indent="0" algn="ctr">
                  <a:buNone/>
                </a:pPr>
                <a:r>
                  <a:rPr lang="en-US" sz="3600" i="1" dirty="0">
                    <a:latin typeface="Cordia New" panose="020B0304020202020204" pitchFamily="34" charset="-34"/>
                    <a:ea typeface="Cambria Math" panose="02040503050406030204" pitchFamily="18" charset="0"/>
                    <a:cs typeface="Cordia New" panose="020B0304020202020204" pitchFamily="34" charset="-34"/>
                  </a:rPr>
                  <a:t>Commuting</a:t>
                </a:r>
                <a:r>
                  <a:rPr lang="en-US" sz="3600" dirty="0">
                    <a:latin typeface="Cordia New" panose="020B0304020202020204" pitchFamily="34" charset="-34"/>
                    <a:cs typeface="Cordia New" panose="020B0304020202020204" pitchFamily="34" charset="-34"/>
                  </a:rPr>
                  <a:t> is a mechanism through which COVID affects</a:t>
                </a:r>
                <a:r>
                  <a:rPr lang="en-US" dirty="0">
                    <a:latin typeface="Cordia New" panose="020B0304020202020204" pitchFamily="34" charset="-34"/>
                    <a:cs typeface="Cordia New" panose="020B0304020202020204" pitchFamily="34" charset="-34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</a:rPr>
                      <m:t>𝑙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.   </m:t>
                    </m:r>
                  </m:oMath>
                </a14:m>
                <a:endParaRPr lang="en-US" sz="3600" dirty="0">
                  <a:latin typeface="Cordia New" panose="020B0304020202020204" pitchFamily="34" charset="-34"/>
                </a:endParaRPr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E1924367-8CC2-2546-B2D8-FC80FA8AABC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726320"/>
                <a:ext cx="9144000" cy="646331"/>
              </a:xfrm>
              <a:prstGeom prst="rect">
                <a:avLst/>
              </a:prstGeom>
              <a:blipFill>
                <a:blip r:embed="rId6"/>
                <a:stretch>
                  <a:fillRect t="-13462" b="-365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F8FFC413-5146-814D-88E3-760F80ADF28B}"/>
              </a:ext>
            </a:extLst>
          </p:cNvPr>
          <p:cNvCxnSpPr>
            <a:cxnSpLocks/>
          </p:cNvCxnSpPr>
          <p:nvPr/>
        </p:nvCxnSpPr>
        <p:spPr>
          <a:xfrm flipH="1">
            <a:off x="4138224" y="1494970"/>
            <a:ext cx="57231" cy="510350"/>
          </a:xfrm>
          <a:prstGeom prst="straightConnector1">
            <a:avLst/>
          </a:prstGeom>
          <a:ln w="69850" cap="sq" cmpd="sng" algn="ctr">
            <a:solidFill>
              <a:schemeClr val="dk1"/>
            </a:solidFill>
            <a:prstDash val="solid"/>
            <a:round/>
            <a:headEnd type="none" w="med" len="med"/>
            <a:tailEnd type="triangle" w="lg" len="lg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C2A4CCB5-3AAB-9446-BF2F-0578A5027348}"/>
              </a:ext>
            </a:extLst>
          </p:cNvPr>
          <p:cNvCxnSpPr>
            <a:cxnSpLocks/>
          </p:cNvCxnSpPr>
          <p:nvPr/>
        </p:nvCxnSpPr>
        <p:spPr>
          <a:xfrm flipH="1" flipV="1">
            <a:off x="1059808" y="1582290"/>
            <a:ext cx="2946400" cy="318847"/>
          </a:xfrm>
          <a:prstGeom prst="straightConnector1">
            <a:avLst/>
          </a:prstGeom>
          <a:ln w="69850" cap="sq" cmpd="sng" algn="ctr">
            <a:solidFill>
              <a:schemeClr val="dk1"/>
            </a:solidFill>
            <a:prstDash val="solid"/>
            <a:round/>
            <a:headEnd type="none" w="med" len="med"/>
            <a:tailEnd type="triangle" w="lg" len="lg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3">
                <a:extLst>
                  <a:ext uri="{FF2B5EF4-FFF2-40B4-BE49-F238E27FC236}">
                    <a16:creationId xmlns:a16="http://schemas.microsoft.com/office/drawing/2014/main" id="{C95B67F6-CFAB-9743-A387-FCEDF2E6863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249055" y="1040835"/>
                <a:ext cx="6645890" cy="15337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𝜶</m:t>
                          </m:r>
                        </m:e>
                        <m:sub>
                          <m:r>
                            <a:rPr lang="en-US" i="1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b="0" i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sSub>
                        <m:sSubPr>
                          <m:ctrlPr>
                            <a:rPr lang="en-US" i="1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𝜷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a:rPr lang="en-US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𝑂𝑉𝐼𝐷</m:t>
                          </m:r>
                          <m:r>
                            <a:rPr lang="en-US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𝑖𝑛𝑐𝑖𝑑𝑒𝑛𝑐𝑒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𝒋</m:t>
                          </m:r>
                          <m:r>
                            <a:rPr lang="en-US" b="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i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9" name="Content Placeholder 3">
                <a:extLst>
                  <a:ext uri="{FF2B5EF4-FFF2-40B4-BE49-F238E27FC236}">
                    <a16:creationId xmlns:a16="http://schemas.microsoft.com/office/drawing/2014/main" id="{C95B67F6-CFAB-9743-A387-FCEDF2E686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9055" y="1040835"/>
                <a:ext cx="6645890" cy="153374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3">
                <a:extLst>
                  <a:ext uri="{FF2B5EF4-FFF2-40B4-BE49-F238E27FC236}">
                    <a16:creationId xmlns:a16="http://schemas.microsoft.com/office/drawing/2014/main" id="{5862CD39-06D9-7B49-B249-F85F101F957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935308" y="1777807"/>
                <a:ext cx="9351034" cy="15337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𝜸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𝐶𝑜𝑚𝑚𝑢𝑡𝑖𝑛𝑔</m:t>
                        </m:r>
                        <m:r>
                          <a:rPr lang="en-US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𝑡𝑖𝑚𝑒</m:t>
                        </m:r>
                      </m:e>
                      <m:sub>
                        <m:r>
                          <a:rPr lang="en-US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𝒊𝒋</m:t>
                        </m:r>
                        <m:r>
                          <a:rPr lang="en-US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…  +</m:t>
                    </m:r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𝜖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𝑖𝑡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11" name="Content Placeholder 3">
                <a:extLst>
                  <a:ext uri="{FF2B5EF4-FFF2-40B4-BE49-F238E27FC236}">
                    <a16:creationId xmlns:a16="http://schemas.microsoft.com/office/drawing/2014/main" id="{5862CD39-06D9-7B49-B249-F85F101F95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5308" y="1777807"/>
                <a:ext cx="9351034" cy="1533744"/>
              </a:xfrm>
              <a:prstGeom prst="rect">
                <a:avLst/>
              </a:prstGeom>
              <a:blipFill>
                <a:blip r:embed="rId7"/>
                <a:stretch>
                  <a:fillRect l="-5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8821818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E1924367-8CC2-2546-B2D8-FC80FA8AABC9}"/>
                  </a:ext>
                </a:extLst>
              </p:cNvPr>
              <p:cNvSpPr/>
              <p:nvPr/>
            </p:nvSpPr>
            <p:spPr>
              <a:xfrm>
                <a:off x="0" y="2726320"/>
                <a:ext cx="9144000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400050" lvl="1" indent="0" algn="ctr">
                  <a:buNone/>
                </a:pPr>
                <a:r>
                  <a:rPr lang="en-US" sz="3600" i="1" dirty="0">
                    <a:latin typeface="Cordia New" panose="020B0304020202020204" pitchFamily="34" charset="-34"/>
                    <a:ea typeface="Cambria Math" panose="02040503050406030204" pitchFamily="18" charset="0"/>
                    <a:cs typeface="Cordia New" panose="020B0304020202020204" pitchFamily="34" charset="-34"/>
                  </a:rPr>
                  <a:t>Commuting</a:t>
                </a:r>
                <a:r>
                  <a:rPr lang="en-US" sz="3600" dirty="0">
                    <a:latin typeface="Cordia New" panose="020B0304020202020204" pitchFamily="34" charset="-34"/>
                    <a:cs typeface="Cordia New" panose="020B0304020202020204" pitchFamily="34" charset="-34"/>
                  </a:rPr>
                  <a:t> is a mechanism through which COVID affects</a:t>
                </a:r>
                <a:r>
                  <a:rPr lang="en-US" dirty="0">
                    <a:latin typeface="Cordia New" panose="020B0304020202020204" pitchFamily="34" charset="-34"/>
                    <a:cs typeface="Cordia New" panose="020B0304020202020204" pitchFamily="34" charset="-34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</a:rPr>
                      <m:t>𝑙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.   </m:t>
                    </m:r>
                  </m:oMath>
                </a14:m>
                <a:endParaRPr lang="en-US" sz="3600" dirty="0">
                  <a:latin typeface="Cordia New" panose="020B0304020202020204" pitchFamily="34" charset="-34"/>
                </a:endParaRPr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E1924367-8CC2-2546-B2D8-FC80FA8AABC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726320"/>
                <a:ext cx="9144000" cy="646331"/>
              </a:xfrm>
              <a:prstGeom prst="rect">
                <a:avLst/>
              </a:prstGeom>
              <a:blipFill>
                <a:blip r:embed="rId6"/>
                <a:stretch>
                  <a:fillRect t="-13462" b="-365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>
            <a:extLst>
              <a:ext uri="{FF2B5EF4-FFF2-40B4-BE49-F238E27FC236}">
                <a16:creationId xmlns:a16="http://schemas.microsoft.com/office/drawing/2014/main" id="{2D8DC9A1-2362-0849-AD14-D5DE83FA4D13}"/>
              </a:ext>
            </a:extLst>
          </p:cNvPr>
          <p:cNvSpPr/>
          <p:nvPr/>
        </p:nvSpPr>
        <p:spPr>
          <a:xfrm>
            <a:off x="390377" y="3310101"/>
            <a:ext cx="773611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0050" lvl="1" indent="0" algn="ctr">
              <a:buNone/>
            </a:pPr>
            <a:r>
              <a:rPr lang="en-US" sz="3600" dirty="0">
                <a:latin typeface="Cordia New" panose="020B0304020202020204" pitchFamily="34" charset="-34"/>
                <a:cs typeface="Cordia New" panose="020B0304020202020204" pitchFamily="34" charset="-34"/>
              </a:rPr>
              <a:t>(‘</a:t>
            </a:r>
            <a:r>
              <a:rPr lang="en-US" sz="3600" i="1" dirty="0">
                <a:latin typeface="Cordia New" panose="020B0304020202020204" pitchFamily="34" charset="-34"/>
                <a:cs typeface="Cordia New" panose="020B0304020202020204" pitchFamily="34" charset="-34"/>
              </a:rPr>
              <a:t>Commuting time</a:t>
            </a:r>
            <a:r>
              <a:rPr lang="en-US" sz="3600" dirty="0">
                <a:latin typeface="Cordia New" panose="020B0304020202020204" pitchFamily="34" charset="-34"/>
                <a:cs typeface="Cordia New" panose="020B0304020202020204" pitchFamily="34" charset="-34"/>
              </a:rPr>
              <a:t>’ resides in the causal pathway</a:t>
            </a:r>
            <a:r>
              <a:rPr lang="en-US" sz="2000" dirty="0"/>
              <a:t>.)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3">
                <a:extLst>
                  <a:ext uri="{FF2B5EF4-FFF2-40B4-BE49-F238E27FC236}">
                    <a16:creationId xmlns:a16="http://schemas.microsoft.com/office/drawing/2014/main" id="{28E415C1-011E-0142-94B3-4F15A4A44F0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90377" y="1040835"/>
                <a:ext cx="1711036" cy="15337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𝑖𝑗</m:t>
                          </m:r>
                          <m:r>
                            <a:rPr lang="en-US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Content Placeholder 3">
                <a:extLst>
                  <a:ext uri="{FF2B5EF4-FFF2-40B4-BE49-F238E27FC236}">
                    <a16:creationId xmlns:a16="http://schemas.microsoft.com/office/drawing/2014/main" id="{28E415C1-011E-0142-94B3-4F15A4A44F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377" y="1040835"/>
                <a:ext cx="1711036" cy="1533744"/>
              </a:xfrm>
              <a:prstGeom prst="rect">
                <a:avLst/>
              </a:prstGeom>
              <a:blipFill>
                <a:blip r:embed="rId7"/>
                <a:stretch>
                  <a:fillRect l="-29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4A47433A-3B2F-AF42-B437-90789556BBB1}"/>
              </a:ext>
            </a:extLst>
          </p:cNvPr>
          <p:cNvCxnSpPr>
            <a:cxnSpLocks/>
          </p:cNvCxnSpPr>
          <p:nvPr/>
        </p:nvCxnSpPr>
        <p:spPr>
          <a:xfrm flipH="1">
            <a:off x="4138224" y="1494970"/>
            <a:ext cx="57231" cy="510350"/>
          </a:xfrm>
          <a:prstGeom prst="straightConnector1">
            <a:avLst/>
          </a:prstGeom>
          <a:ln w="69850" cap="sq" cmpd="sng" algn="ctr">
            <a:solidFill>
              <a:schemeClr val="dk1"/>
            </a:solidFill>
            <a:prstDash val="solid"/>
            <a:round/>
            <a:headEnd type="none" w="med" len="med"/>
            <a:tailEnd type="triangle" w="lg" len="lg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53F80E64-D12A-6A45-B36B-9A89B1BDA6D2}"/>
              </a:ext>
            </a:extLst>
          </p:cNvPr>
          <p:cNvCxnSpPr>
            <a:cxnSpLocks/>
          </p:cNvCxnSpPr>
          <p:nvPr/>
        </p:nvCxnSpPr>
        <p:spPr>
          <a:xfrm flipH="1" flipV="1">
            <a:off x="1059808" y="1582290"/>
            <a:ext cx="2946400" cy="318847"/>
          </a:xfrm>
          <a:prstGeom prst="straightConnector1">
            <a:avLst/>
          </a:prstGeom>
          <a:ln w="69850" cap="sq" cmpd="sng" algn="ctr">
            <a:solidFill>
              <a:schemeClr val="dk1"/>
            </a:solidFill>
            <a:prstDash val="solid"/>
            <a:round/>
            <a:headEnd type="none" w="med" len="med"/>
            <a:tailEnd type="triangle" w="lg" len="lg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3">
                <a:extLst>
                  <a:ext uri="{FF2B5EF4-FFF2-40B4-BE49-F238E27FC236}">
                    <a16:creationId xmlns:a16="http://schemas.microsoft.com/office/drawing/2014/main" id="{79C7F817-0BED-954B-A881-22D63EB1D8C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249055" y="1040835"/>
                <a:ext cx="6645890" cy="15337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𝜶</m:t>
                          </m:r>
                        </m:e>
                        <m:sub>
                          <m:r>
                            <a:rPr lang="en-US" i="1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b="0" i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sSub>
                        <m:sSubPr>
                          <m:ctrlPr>
                            <a:rPr lang="en-US" i="1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𝜷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a:rPr lang="en-US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𝑂𝑉𝐼𝐷</m:t>
                          </m:r>
                          <m:r>
                            <a:rPr lang="en-US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𝑖𝑛𝑐𝑖𝑑𝑒𝑛𝑐𝑒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𝒋</m:t>
                          </m:r>
                          <m:r>
                            <a:rPr lang="en-US" b="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i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12" name="Content Placeholder 3">
                <a:extLst>
                  <a:ext uri="{FF2B5EF4-FFF2-40B4-BE49-F238E27FC236}">
                    <a16:creationId xmlns:a16="http://schemas.microsoft.com/office/drawing/2014/main" id="{79C7F817-0BED-954B-A881-22D63EB1D8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9055" y="1040835"/>
                <a:ext cx="6645890" cy="153374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ontent Placeholder 3">
                <a:extLst>
                  <a:ext uri="{FF2B5EF4-FFF2-40B4-BE49-F238E27FC236}">
                    <a16:creationId xmlns:a16="http://schemas.microsoft.com/office/drawing/2014/main" id="{47F10FE5-F759-F441-B614-8A039A6C313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935308" y="1777807"/>
                <a:ext cx="9351034" cy="15337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𝜸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𝐶𝑜𝑚𝑚𝑢𝑡𝑖𝑛𝑔</m:t>
                        </m:r>
                        <m:r>
                          <a:rPr lang="en-US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𝑡𝑖𝑚𝑒</m:t>
                        </m:r>
                      </m:e>
                      <m:sub>
                        <m:r>
                          <a:rPr lang="en-US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𝒊𝒋</m:t>
                        </m:r>
                        <m:r>
                          <a:rPr lang="en-US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…  +</m:t>
                    </m:r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𝜖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𝑖𝑡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15" name="Content Placeholder 3">
                <a:extLst>
                  <a:ext uri="{FF2B5EF4-FFF2-40B4-BE49-F238E27FC236}">
                    <a16:creationId xmlns:a16="http://schemas.microsoft.com/office/drawing/2014/main" id="{47F10FE5-F759-F441-B614-8A039A6C31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5308" y="1777807"/>
                <a:ext cx="9351034" cy="1533744"/>
              </a:xfrm>
              <a:prstGeom prst="rect">
                <a:avLst/>
              </a:prstGeom>
              <a:blipFill>
                <a:blip r:embed="rId8"/>
                <a:stretch>
                  <a:fillRect l="-5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0747698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1924367-8CC2-2546-B2D8-FC80FA8AABC9}"/>
              </a:ext>
            </a:extLst>
          </p:cNvPr>
          <p:cNvSpPr/>
          <p:nvPr/>
        </p:nvSpPr>
        <p:spPr>
          <a:xfrm>
            <a:off x="593253" y="2946285"/>
            <a:ext cx="795749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0050" lvl="1" indent="0" algn="ctr">
              <a:buNone/>
            </a:pPr>
            <a:r>
              <a:rPr lang="en-US" sz="3600" dirty="0">
                <a:latin typeface="Cordia New" panose="020B0304020202020204" pitchFamily="34" charset="-34"/>
                <a:cs typeface="Cordia New" panose="020B0304020202020204" pitchFamily="34" charset="-34"/>
              </a:rPr>
              <a:t>Including such a control variable inappropriately removes relevant variation from the variable of interest.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3">
                <a:extLst>
                  <a:ext uri="{FF2B5EF4-FFF2-40B4-BE49-F238E27FC236}">
                    <a16:creationId xmlns:a16="http://schemas.microsoft.com/office/drawing/2014/main" id="{4709AB79-B62D-8940-9093-008EC2876AF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90377" y="1040835"/>
                <a:ext cx="1711036" cy="15337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𝑖𝑗</m:t>
                          </m:r>
                          <m:r>
                            <a:rPr lang="en-US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Content Placeholder 3">
                <a:extLst>
                  <a:ext uri="{FF2B5EF4-FFF2-40B4-BE49-F238E27FC236}">
                    <a16:creationId xmlns:a16="http://schemas.microsoft.com/office/drawing/2014/main" id="{4709AB79-B62D-8940-9093-008EC2876A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377" y="1040835"/>
                <a:ext cx="1711036" cy="1533744"/>
              </a:xfrm>
              <a:prstGeom prst="rect">
                <a:avLst/>
              </a:prstGeom>
              <a:blipFill>
                <a:blip r:embed="rId3"/>
                <a:stretch>
                  <a:fillRect l="-29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3">
                <a:extLst>
                  <a:ext uri="{FF2B5EF4-FFF2-40B4-BE49-F238E27FC236}">
                    <a16:creationId xmlns:a16="http://schemas.microsoft.com/office/drawing/2014/main" id="{DA33C671-5514-9B48-B414-FCC3200CF51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249055" y="1040835"/>
                <a:ext cx="6645890" cy="15337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𝜶</m:t>
                          </m:r>
                        </m:e>
                        <m:sub>
                          <m:r>
                            <a:rPr lang="en-US" i="1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b="0" i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sSub>
                        <m:sSubPr>
                          <m:ctrlPr>
                            <a:rPr lang="en-US" i="1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𝜷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a:rPr lang="en-US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𝑂𝑉𝐼𝐷</m:t>
                          </m:r>
                          <m:r>
                            <a:rPr lang="en-US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𝑖𝑛𝑐𝑖𝑑𝑒𝑛𝑐𝑒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𝒋</m:t>
                          </m:r>
                          <m:r>
                            <a:rPr lang="en-US" b="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i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8" name="Content Placeholder 3">
                <a:extLst>
                  <a:ext uri="{FF2B5EF4-FFF2-40B4-BE49-F238E27FC236}">
                    <a16:creationId xmlns:a16="http://schemas.microsoft.com/office/drawing/2014/main" id="{DA33C671-5514-9B48-B414-FCC3200CF5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9055" y="1040835"/>
                <a:ext cx="6645890" cy="153374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3">
                <a:extLst>
                  <a:ext uri="{FF2B5EF4-FFF2-40B4-BE49-F238E27FC236}">
                    <a16:creationId xmlns:a16="http://schemas.microsoft.com/office/drawing/2014/main" id="{1FE3B80B-6B19-D44E-9965-5166780518E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935308" y="1777807"/>
                <a:ext cx="9351034" cy="15337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𝜸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𝐶𝑜𝑚𝑚𝑢𝑡𝑖𝑛𝑔</m:t>
                        </m:r>
                        <m:r>
                          <a:rPr lang="en-US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𝑡𝑖𝑚𝑒</m:t>
                        </m:r>
                      </m:e>
                      <m:sub>
                        <m:r>
                          <a:rPr lang="en-US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𝒊𝒋</m:t>
                        </m:r>
                        <m:r>
                          <a:rPr lang="en-US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…  +</m:t>
                    </m:r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𝜖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𝑖𝑡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9" name="Content Placeholder 3">
                <a:extLst>
                  <a:ext uri="{FF2B5EF4-FFF2-40B4-BE49-F238E27FC236}">
                    <a16:creationId xmlns:a16="http://schemas.microsoft.com/office/drawing/2014/main" id="{1FE3B80B-6B19-D44E-9965-5166780518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5308" y="1777807"/>
                <a:ext cx="9351034" cy="1533744"/>
              </a:xfrm>
              <a:prstGeom prst="rect">
                <a:avLst/>
              </a:prstGeom>
              <a:blipFill>
                <a:blip r:embed="rId5"/>
                <a:stretch>
                  <a:fillRect l="-5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EDDA5C04-C5EB-D94A-BEFF-A985629EFB08}"/>
              </a:ext>
            </a:extLst>
          </p:cNvPr>
          <p:cNvCxnSpPr>
            <a:cxnSpLocks/>
          </p:cNvCxnSpPr>
          <p:nvPr/>
        </p:nvCxnSpPr>
        <p:spPr>
          <a:xfrm flipH="1">
            <a:off x="4138224" y="1494970"/>
            <a:ext cx="57231" cy="510350"/>
          </a:xfrm>
          <a:prstGeom prst="straightConnector1">
            <a:avLst/>
          </a:prstGeom>
          <a:ln w="69850" cap="sq" cmpd="sng" algn="ctr">
            <a:solidFill>
              <a:schemeClr val="dk1"/>
            </a:solidFill>
            <a:prstDash val="solid"/>
            <a:round/>
            <a:headEnd type="none" w="med" len="med"/>
            <a:tailEnd type="triangle" w="lg" len="lg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566ABDC0-9D99-F14D-9027-FAE5BCE3857E}"/>
              </a:ext>
            </a:extLst>
          </p:cNvPr>
          <p:cNvCxnSpPr>
            <a:cxnSpLocks/>
          </p:cNvCxnSpPr>
          <p:nvPr/>
        </p:nvCxnSpPr>
        <p:spPr>
          <a:xfrm flipH="1" flipV="1">
            <a:off x="1059808" y="1582290"/>
            <a:ext cx="2946400" cy="318847"/>
          </a:xfrm>
          <a:prstGeom prst="straightConnector1">
            <a:avLst/>
          </a:prstGeom>
          <a:ln w="69850" cap="sq" cmpd="sng" algn="ctr">
            <a:solidFill>
              <a:schemeClr val="dk1"/>
            </a:solidFill>
            <a:prstDash val="solid"/>
            <a:round/>
            <a:headEnd type="none" w="med" len="med"/>
            <a:tailEnd type="triangle" w="lg" len="lg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4705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581508"/>
            <a:ext cx="9840683" cy="5160154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4400" dirty="0"/>
              <a:t>The paper’s single equation</a:t>
            </a:r>
          </a:p>
          <a:p>
            <a:pPr marL="1314450" lvl="1" indent="-914400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bg1">
                    <a:lumMod val="65000"/>
                  </a:schemeClr>
                </a:solidFill>
              </a:rPr>
              <a:t>‘</a:t>
            </a:r>
            <a:r>
              <a:rPr lang="en-US" sz="4000" i="1" dirty="0">
                <a:solidFill>
                  <a:schemeClr val="bg1">
                    <a:lumMod val="65000"/>
                  </a:schemeClr>
                </a:solidFill>
              </a:rPr>
              <a:t>Control</a:t>
            </a:r>
            <a:r>
              <a:rPr lang="en-US" sz="4000" dirty="0">
                <a:solidFill>
                  <a:schemeClr val="bg1">
                    <a:lumMod val="65000"/>
                  </a:schemeClr>
                </a:solidFill>
              </a:rPr>
              <a:t>’ variables</a:t>
            </a:r>
          </a:p>
          <a:p>
            <a:pPr marL="1314450" lvl="1" indent="-914400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bg1">
                    <a:lumMod val="65000"/>
                  </a:schemeClr>
                </a:solidFill>
              </a:rPr>
              <a:t>Orthogonalization</a:t>
            </a:r>
          </a:p>
          <a:p>
            <a:pPr marL="400050" lvl="1" indent="0">
              <a:buNone/>
            </a:pPr>
            <a:r>
              <a:rPr lang="en-US" sz="4400" dirty="0">
                <a:solidFill>
                  <a:schemeClr val="bg1">
                    <a:lumMod val="65000"/>
                  </a:schemeClr>
                </a:solidFill>
              </a:rPr>
              <a:t>Data details</a:t>
            </a:r>
            <a:endParaRPr lang="en-US" sz="28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708307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1924367-8CC2-2546-B2D8-FC80FA8AABC9}"/>
              </a:ext>
            </a:extLst>
          </p:cNvPr>
          <p:cNvSpPr/>
          <p:nvPr/>
        </p:nvSpPr>
        <p:spPr>
          <a:xfrm>
            <a:off x="593253" y="2946285"/>
            <a:ext cx="795749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0050" lvl="1" indent="0" algn="ctr">
              <a:buNone/>
            </a:pPr>
            <a:r>
              <a:rPr lang="en-US" sz="3600" dirty="0">
                <a:latin typeface="Cordia New" panose="020B0304020202020204" pitchFamily="34" charset="-34"/>
                <a:cs typeface="Cordia New" panose="020B0304020202020204" pitchFamily="34" charset="-34"/>
              </a:rPr>
              <a:t>Including such a control variable inappropriately removes relevant variation from the variable of interest.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3">
                <a:extLst>
                  <a:ext uri="{FF2B5EF4-FFF2-40B4-BE49-F238E27FC236}">
                    <a16:creationId xmlns:a16="http://schemas.microsoft.com/office/drawing/2014/main" id="{4709AB79-B62D-8940-9093-008EC2876AF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90377" y="1040835"/>
                <a:ext cx="1711036" cy="15337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𝑖𝑗</m:t>
                          </m:r>
                          <m:r>
                            <a:rPr lang="en-US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Content Placeholder 3">
                <a:extLst>
                  <a:ext uri="{FF2B5EF4-FFF2-40B4-BE49-F238E27FC236}">
                    <a16:creationId xmlns:a16="http://schemas.microsoft.com/office/drawing/2014/main" id="{4709AB79-B62D-8940-9093-008EC2876A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377" y="1040835"/>
                <a:ext cx="1711036" cy="1533744"/>
              </a:xfrm>
              <a:prstGeom prst="rect">
                <a:avLst/>
              </a:prstGeom>
              <a:blipFill>
                <a:blip r:embed="rId3"/>
                <a:stretch>
                  <a:fillRect l="-22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3">
                <a:extLst>
                  <a:ext uri="{FF2B5EF4-FFF2-40B4-BE49-F238E27FC236}">
                    <a16:creationId xmlns:a16="http://schemas.microsoft.com/office/drawing/2014/main" id="{DA33C671-5514-9B48-B414-FCC3200CF51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249055" y="1040835"/>
                <a:ext cx="6645890" cy="15337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𝜶</m:t>
                          </m:r>
                        </m:e>
                        <m:sub>
                          <m:r>
                            <a:rPr lang="en-US" i="1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b="0" i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sSub>
                        <m:sSubPr>
                          <m:ctrlPr>
                            <a:rPr lang="en-US" i="1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𝜷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𝐸𝑑𝑢𝑐𝑎𝑡𝑖𝑜𝑛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𝒋</m:t>
                          </m:r>
                          <m:r>
                            <a:rPr lang="en-US" b="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i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8" name="Content Placeholder 3">
                <a:extLst>
                  <a:ext uri="{FF2B5EF4-FFF2-40B4-BE49-F238E27FC236}">
                    <a16:creationId xmlns:a16="http://schemas.microsoft.com/office/drawing/2014/main" id="{DA33C671-5514-9B48-B414-FCC3200CF5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9055" y="1040835"/>
                <a:ext cx="6645890" cy="153374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3">
                <a:extLst>
                  <a:ext uri="{FF2B5EF4-FFF2-40B4-BE49-F238E27FC236}">
                    <a16:creationId xmlns:a16="http://schemas.microsoft.com/office/drawing/2014/main" id="{1FE3B80B-6B19-D44E-9965-5166780518E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935308" y="1777807"/>
                <a:ext cx="9351034" cy="15337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𝜸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𝑂𝑐𝑐𝑢𝑝𝑎𝑡𝑖𝑜𝑛</m:t>
                        </m:r>
                        <m:r>
                          <a:rPr lang="en-US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e>
                      <m:sub>
                        <m:r>
                          <a:rPr lang="en-US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𝒊𝒋</m:t>
                        </m:r>
                        <m:r>
                          <a:rPr lang="en-US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…  +</m:t>
                    </m:r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𝜖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𝑖𝑡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9" name="Content Placeholder 3">
                <a:extLst>
                  <a:ext uri="{FF2B5EF4-FFF2-40B4-BE49-F238E27FC236}">
                    <a16:creationId xmlns:a16="http://schemas.microsoft.com/office/drawing/2014/main" id="{1FE3B80B-6B19-D44E-9965-5166780518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5308" y="1777807"/>
                <a:ext cx="9351034" cy="1533744"/>
              </a:xfrm>
              <a:prstGeom prst="rect">
                <a:avLst/>
              </a:prstGeom>
              <a:blipFill>
                <a:blip r:embed="rId5"/>
                <a:stretch>
                  <a:fillRect l="-5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EDDA5C04-C5EB-D94A-BEFF-A985629EFB08}"/>
              </a:ext>
            </a:extLst>
          </p:cNvPr>
          <p:cNvCxnSpPr>
            <a:cxnSpLocks/>
          </p:cNvCxnSpPr>
          <p:nvPr/>
        </p:nvCxnSpPr>
        <p:spPr>
          <a:xfrm flipH="1">
            <a:off x="4138224" y="1494970"/>
            <a:ext cx="57231" cy="510350"/>
          </a:xfrm>
          <a:prstGeom prst="straightConnector1">
            <a:avLst/>
          </a:prstGeom>
          <a:ln w="69850" cap="sq" cmpd="sng" algn="ctr">
            <a:solidFill>
              <a:schemeClr val="dk1"/>
            </a:solidFill>
            <a:prstDash val="solid"/>
            <a:round/>
            <a:headEnd type="none" w="med" len="med"/>
            <a:tailEnd type="triangle" w="lg" len="lg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566ABDC0-9D99-F14D-9027-FAE5BCE3857E}"/>
              </a:ext>
            </a:extLst>
          </p:cNvPr>
          <p:cNvCxnSpPr>
            <a:cxnSpLocks/>
          </p:cNvCxnSpPr>
          <p:nvPr/>
        </p:nvCxnSpPr>
        <p:spPr>
          <a:xfrm flipH="1" flipV="1">
            <a:off x="1059808" y="1582290"/>
            <a:ext cx="2946400" cy="318847"/>
          </a:xfrm>
          <a:prstGeom prst="straightConnector1">
            <a:avLst/>
          </a:prstGeom>
          <a:ln w="69850" cap="sq" cmpd="sng" algn="ctr">
            <a:solidFill>
              <a:schemeClr val="dk1"/>
            </a:solidFill>
            <a:prstDash val="solid"/>
            <a:round/>
            <a:headEnd type="none" w="med" len="med"/>
            <a:tailEnd type="triangle" w="lg" len="lg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2BD4C3BF-D513-FD42-862A-4957B657F054}"/>
              </a:ext>
            </a:extLst>
          </p:cNvPr>
          <p:cNvSpPr txBox="1">
            <a:spLocks/>
          </p:cNvSpPr>
          <p:nvPr/>
        </p:nvSpPr>
        <p:spPr>
          <a:xfrm>
            <a:off x="-370938" y="172532"/>
            <a:ext cx="8039819" cy="8179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r>
              <a:rPr lang="en-US" sz="3200" dirty="0"/>
              <a:t>Another Example: Mincer Equation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62764066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D5133534-44BA-A343-9F82-D7E1BAAF8B94}"/>
              </a:ext>
            </a:extLst>
          </p:cNvPr>
          <p:cNvSpPr txBox="1">
            <a:spLocks/>
          </p:cNvSpPr>
          <p:nvPr/>
        </p:nvSpPr>
        <p:spPr>
          <a:xfrm>
            <a:off x="-370938" y="172532"/>
            <a:ext cx="8039819" cy="8179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Arial"/>
              <a:buNone/>
            </a:pPr>
            <a:r>
              <a:rPr lang="en-US" sz="3000" dirty="0"/>
              <a:t>This paper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3">
                <a:extLst>
                  <a:ext uri="{FF2B5EF4-FFF2-40B4-BE49-F238E27FC236}">
                    <a16:creationId xmlns:a16="http://schemas.microsoft.com/office/drawing/2014/main" id="{A1A00595-B118-4146-97E2-2996680B963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0" y="1191349"/>
                <a:ext cx="9351034" cy="15337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Δ</m:t>
                    </m:r>
                    <m:sSubSup>
                      <m:sSubSup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f>
                          <m:f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num>
                          <m:den>
                            <m:r>
                              <a:rPr lang="en-US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ℒ</m:t>
                            </m:r>
                          </m:den>
                        </m:f>
                      </m:sup>
                    </m:sSubSup>
                    <m:r>
                      <a:rPr lang="en-US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mtClean="0">
                        <a:latin typeface="Cambria Math" panose="02040503050406030204" pitchFamily="18" charset="0"/>
                      </a:rPr>
                      <m:t> </m:t>
                    </m:r>
                    <m:sSubSup>
                      <m:sSubSupPr>
                        <m:ctrlPr>
                          <a:rPr lang="en-US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$</m:t>
                        </m:r>
                      </m:sup>
                    </m:sSubSup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Δ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 smtClean="0">
                                <a:latin typeface="Cambria Math" panose="02040503050406030204" pitchFamily="18" charset="0"/>
                              </a:rPr>
                              <m:t>$</m:t>
                            </m:r>
                          </m:num>
                          <m:den>
                            <m:r>
                              <a:rPr lang="en-US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ℒ</m:t>
                            </m:r>
                          </m:den>
                        </m:f>
                      </m:sup>
                    </m:sSubSup>
                    <m:r>
                      <a:rPr lang="en-US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₣</m:t>
                        </m:r>
                      </m:sup>
                    </m:sSubSup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Δ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₣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ℒ</m:t>
                            </m:r>
                          </m:den>
                        </m:f>
                      </m:sup>
                    </m:sSubSup>
                    <m:r>
                      <a:rPr lang="en-US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lang="en-US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sup>
                    </m:sSubSup>
                    <m:acc>
                      <m:accPr>
                        <m:chr m:val="̂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Δ</m:t>
                        </m:r>
                        <m:sSubSup>
                          <m:sSub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  <m:sup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£</m:t>
                                </m:r>
                              </m:den>
                            </m:f>
                          </m:sup>
                        </m:sSubSup>
                      </m:e>
                    </m:acc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Π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𝜖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13" name="Content Placeholder 3">
                <a:extLst>
                  <a:ext uri="{FF2B5EF4-FFF2-40B4-BE49-F238E27FC236}">
                    <a16:creationId xmlns:a16="http://schemas.microsoft.com/office/drawing/2014/main" id="{A1A00595-B118-4146-97E2-2996680B96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191349"/>
                <a:ext cx="9351034" cy="1533744"/>
              </a:xfrm>
              <a:prstGeom prst="rect">
                <a:avLst/>
              </a:prstGeom>
              <a:blipFill>
                <a:blip r:embed="rId3"/>
                <a:stretch>
                  <a:fillRect l="-543" t="-32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>
            <a:extLst>
              <a:ext uri="{FF2B5EF4-FFF2-40B4-BE49-F238E27FC236}">
                <a16:creationId xmlns:a16="http://schemas.microsoft.com/office/drawing/2014/main" id="{E16BB8EA-0A60-F441-A056-1B7E00152AB7}"/>
              </a:ext>
            </a:extLst>
          </p:cNvPr>
          <p:cNvSpPr/>
          <p:nvPr/>
        </p:nvSpPr>
        <p:spPr>
          <a:xfrm>
            <a:off x="418142" y="2462472"/>
            <a:ext cx="53828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The apportionment exercise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5CD63F2-E47F-164E-83D9-6723BFBB02CD}"/>
              </a:ext>
            </a:extLst>
          </p:cNvPr>
          <p:cNvCxnSpPr>
            <a:cxnSpLocks/>
          </p:cNvCxnSpPr>
          <p:nvPr/>
        </p:nvCxnSpPr>
        <p:spPr>
          <a:xfrm flipH="1">
            <a:off x="2901758" y="2124071"/>
            <a:ext cx="2663086" cy="489399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A739336-EEC9-5947-AF35-7BC629D13B75}"/>
              </a:ext>
            </a:extLst>
          </p:cNvPr>
          <p:cNvCxnSpPr>
            <a:cxnSpLocks/>
          </p:cNvCxnSpPr>
          <p:nvPr/>
        </p:nvCxnSpPr>
        <p:spPr>
          <a:xfrm flipH="1">
            <a:off x="2901757" y="2124071"/>
            <a:ext cx="1014260" cy="489399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483D64E-30DD-7A44-8605-803506D0AD34}"/>
              </a:ext>
            </a:extLst>
          </p:cNvPr>
          <p:cNvCxnSpPr>
            <a:cxnSpLocks/>
          </p:cNvCxnSpPr>
          <p:nvPr/>
        </p:nvCxnSpPr>
        <p:spPr>
          <a:xfrm>
            <a:off x="2463966" y="2124071"/>
            <a:ext cx="437790" cy="489399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777661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D5133534-44BA-A343-9F82-D7E1BAAF8B94}"/>
              </a:ext>
            </a:extLst>
          </p:cNvPr>
          <p:cNvSpPr txBox="1">
            <a:spLocks/>
          </p:cNvSpPr>
          <p:nvPr/>
        </p:nvSpPr>
        <p:spPr>
          <a:xfrm>
            <a:off x="-370938" y="172532"/>
            <a:ext cx="8039819" cy="8179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Arial"/>
              <a:buNone/>
            </a:pPr>
            <a:r>
              <a:rPr lang="en-US" sz="3000" dirty="0"/>
              <a:t>This paper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3">
                <a:extLst>
                  <a:ext uri="{FF2B5EF4-FFF2-40B4-BE49-F238E27FC236}">
                    <a16:creationId xmlns:a16="http://schemas.microsoft.com/office/drawing/2014/main" id="{A1A00595-B118-4146-97E2-2996680B963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0" y="1191349"/>
                <a:ext cx="9351034" cy="15337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Δ</m:t>
                    </m:r>
                    <m:sSubSup>
                      <m:sSubSup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f>
                          <m:f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num>
                          <m:den>
                            <m:r>
                              <a:rPr lang="en-US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ℒ</m:t>
                            </m:r>
                          </m:den>
                        </m:f>
                      </m:sup>
                    </m:sSubSup>
                    <m:r>
                      <a:rPr lang="en-US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mtClean="0">
                        <a:latin typeface="Cambria Math" panose="02040503050406030204" pitchFamily="18" charset="0"/>
                      </a:rPr>
                      <m:t> </m:t>
                    </m:r>
                    <m:sSubSup>
                      <m:sSubSupPr>
                        <m:ctrlPr>
                          <a:rPr lang="en-US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$</m:t>
                        </m:r>
                      </m:sup>
                    </m:sSubSup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Δ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 smtClean="0">
                                <a:latin typeface="Cambria Math" panose="02040503050406030204" pitchFamily="18" charset="0"/>
                              </a:rPr>
                              <m:t>$</m:t>
                            </m:r>
                          </m:num>
                          <m:den>
                            <m:r>
                              <a:rPr lang="en-US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ℒ</m:t>
                            </m:r>
                          </m:den>
                        </m:f>
                      </m:sup>
                    </m:sSubSup>
                    <m:r>
                      <a:rPr lang="en-US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₣</m:t>
                        </m:r>
                      </m:sup>
                    </m:sSubSup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Δ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₣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ℒ</m:t>
                            </m:r>
                          </m:den>
                        </m:f>
                      </m:sup>
                    </m:sSubSup>
                    <m:r>
                      <a:rPr lang="en-US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lang="en-US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sup>
                    </m:sSubSup>
                    <m:acc>
                      <m:accPr>
                        <m:chr m:val="̂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Δ</m:t>
                        </m:r>
                        <m:sSubSup>
                          <m:sSub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  <m:sup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£</m:t>
                                </m:r>
                              </m:den>
                            </m:f>
                          </m:sup>
                        </m:sSubSup>
                      </m:e>
                    </m:acc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Π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𝜖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13" name="Content Placeholder 3">
                <a:extLst>
                  <a:ext uri="{FF2B5EF4-FFF2-40B4-BE49-F238E27FC236}">
                    <a16:creationId xmlns:a16="http://schemas.microsoft.com/office/drawing/2014/main" id="{A1A00595-B118-4146-97E2-2996680B96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191349"/>
                <a:ext cx="9351034" cy="1533744"/>
              </a:xfrm>
              <a:prstGeom prst="rect">
                <a:avLst/>
              </a:prstGeom>
              <a:blipFill>
                <a:blip r:embed="rId3"/>
                <a:stretch>
                  <a:fillRect l="-543" t="-32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>
            <a:extLst>
              <a:ext uri="{FF2B5EF4-FFF2-40B4-BE49-F238E27FC236}">
                <a16:creationId xmlns:a16="http://schemas.microsoft.com/office/drawing/2014/main" id="{12A608B6-F098-4146-82C6-E128E778614B}"/>
              </a:ext>
            </a:extLst>
          </p:cNvPr>
          <p:cNvSpPr/>
          <p:nvPr/>
        </p:nvSpPr>
        <p:spPr>
          <a:xfrm>
            <a:off x="2849554" y="2418396"/>
            <a:ext cx="664479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0050" lvl="1" indent="0">
              <a:buNone/>
            </a:pPr>
            <a:r>
              <a:rPr lang="en-US" sz="4000" b="1" kern="800" dirty="0">
                <a:latin typeface="Cordia New" panose="020B0304020202020204" pitchFamily="34" charset="-34"/>
                <a:cs typeface="Cordia New" panose="020B0304020202020204" pitchFamily="34" charset="-34"/>
              </a:rPr>
              <a:t>Including commodities &amp; volatility proxies removes differentially relevant variation.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A39697C-9F28-2F47-BF0E-0C957833D0BE}"/>
              </a:ext>
            </a:extLst>
          </p:cNvPr>
          <p:cNvSpPr/>
          <p:nvPr/>
        </p:nvSpPr>
        <p:spPr>
          <a:xfrm>
            <a:off x="158149" y="2368770"/>
            <a:ext cx="329625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ln w="0"/>
                <a:solidFill>
                  <a:schemeClr val="accent1">
                    <a:alpha val="52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Apportionment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54324389-1461-C94B-9CED-03B2F9356BDC}"/>
              </a:ext>
            </a:extLst>
          </p:cNvPr>
          <p:cNvSpPr/>
          <p:nvPr/>
        </p:nvSpPr>
        <p:spPr>
          <a:xfrm>
            <a:off x="7558424" y="1413704"/>
            <a:ext cx="778934" cy="832541"/>
          </a:xfrm>
          <a:prstGeom prst="ellipse">
            <a:avLst/>
          </a:prstGeom>
          <a:noFill/>
          <a:ln w="69850">
            <a:solidFill>
              <a:srgbClr val="C62247">
                <a:alpha val="73000"/>
              </a:srgbClr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A9AF04E-D5B9-F441-98AC-69CAE995AA27}"/>
              </a:ext>
            </a:extLst>
          </p:cNvPr>
          <p:cNvCxnSpPr>
            <a:cxnSpLocks/>
          </p:cNvCxnSpPr>
          <p:nvPr/>
        </p:nvCxnSpPr>
        <p:spPr>
          <a:xfrm flipH="1">
            <a:off x="6803929" y="2189308"/>
            <a:ext cx="900569" cy="37120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76EEC13-A318-E64B-BFD9-2AD613CD3C34}"/>
              </a:ext>
            </a:extLst>
          </p:cNvPr>
          <p:cNvCxnSpPr>
            <a:cxnSpLocks/>
          </p:cNvCxnSpPr>
          <p:nvPr/>
        </p:nvCxnSpPr>
        <p:spPr>
          <a:xfrm flipH="1">
            <a:off x="2637626" y="2039145"/>
            <a:ext cx="2519767" cy="456132"/>
          </a:xfrm>
          <a:prstGeom prst="line">
            <a:avLst/>
          </a:prstGeom>
          <a:ln>
            <a:solidFill>
              <a:schemeClr val="accent1">
                <a:alpha val="4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C04D33D-2C67-F04B-A625-2A4D79FBC5A4}"/>
              </a:ext>
            </a:extLst>
          </p:cNvPr>
          <p:cNvCxnSpPr>
            <a:cxnSpLocks/>
          </p:cNvCxnSpPr>
          <p:nvPr/>
        </p:nvCxnSpPr>
        <p:spPr>
          <a:xfrm flipH="1">
            <a:off x="2629151" y="2005878"/>
            <a:ext cx="1014260" cy="489399"/>
          </a:xfrm>
          <a:prstGeom prst="line">
            <a:avLst/>
          </a:prstGeom>
          <a:ln>
            <a:solidFill>
              <a:schemeClr val="accent1">
                <a:alpha val="4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34D5F3D5-44D5-5244-B411-1E1213FF60F8}"/>
              </a:ext>
            </a:extLst>
          </p:cNvPr>
          <p:cNvCxnSpPr>
            <a:cxnSpLocks/>
          </p:cNvCxnSpPr>
          <p:nvPr/>
        </p:nvCxnSpPr>
        <p:spPr>
          <a:xfrm>
            <a:off x="2485832" y="2039145"/>
            <a:ext cx="143319" cy="489399"/>
          </a:xfrm>
          <a:prstGeom prst="line">
            <a:avLst/>
          </a:prstGeom>
          <a:ln>
            <a:solidFill>
              <a:schemeClr val="accent1">
                <a:alpha val="4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058343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D5133534-44BA-A343-9F82-D7E1BAAF8B94}"/>
              </a:ext>
            </a:extLst>
          </p:cNvPr>
          <p:cNvSpPr txBox="1">
            <a:spLocks/>
          </p:cNvSpPr>
          <p:nvPr/>
        </p:nvSpPr>
        <p:spPr>
          <a:xfrm>
            <a:off x="-252405" y="189466"/>
            <a:ext cx="8039819" cy="8179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Arial"/>
              <a:buNone/>
            </a:pPr>
            <a:r>
              <a:rPr lang="en-US" sz="3000" dirty="0"/>
              <a:t>This paper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12A608B6-F098-4146-82C6-E128E778614B}"/>
                  </a:ext>
                </a:extLst>
              </p:cNvPr>
              <p:cNvSpPr/>
              <p:nvPr/>
            </p:nvSpPr>
            <p:spPr>
              <a:xfrm>
                <a:off x="168423" y="1007418"/>
                <a:ext cx="8807154" cy="31700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400050" lvl="1"/>
                <a:r>
                  <a:rPr lang="en-US" sz="4000" b="1" dirty="0">
                    <a:latin typeface="Cordia New" panose="020B0304020202020204" pitchFamily="34" charset="-34"/>
                    <a:cs typeface="Cordia New" panose="020B0304020202020204" pitchFamily="34" charset="-34"/>
                  </a:rPr>
                  <a:t>Needed:</a:t>
                </a:r>
              </a:p>
              <a:p>
                <a:pPr marL="1143000" lvl="1" indent="-742950">
                  <a:buFont typeface="+mj-lt"/>
                  <a:buAutoNum type="arabicPeriod"/>
                </a:pPr>
                <a:r>
                  <a:rPr lang="en-US" sz="4000" b="1" dirty="0">
                    <a:latin typeface="Cordia New" panose="020B0304020202020204" pitchFamily="34" charset="-34"/>
                    <a:cs typeface="Cordia New" panose="020B0304020202020204" pitchFamily="34" charset="-34"/>
                  </a:rPr>
                  <a:t>Precise details of the commodity and volatility ‘proxies’ in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 b="0" i="0">
                        <a:latin typeface="Cambria Math" panose="02040503050406030204" pitchFamily="18" charset="0"/>
                      </a:rPr>
                      <m:t>Π</m:t>
                    </m:r>
                  </m:oMath>
                </a14:m>
                <a:r>
                  <a:rPr lang="en-US" sz="4000" b="1" dirty="0">
                    <a:latin typeface="Cordia New" panose="020B0304020202020204" pitchFamily="34" charset="-34"/>
                    <a:cs typeface="Cordia New" panose="020B0304020202020204" pitchFamily="34" charset="-34"/>
                  </a:rPr>
                  <a:t> </a:t>
                </a:r>
              </a:p>
              <a:p>
                <a:pPr marL="1143000" lvl="1" indent="-742950">
                  <a:buFont typeface="+mj-lt"/>
                  <a:buAutoNum type="arabicPeriod"/>
                </a:pPr>
                <a:r>
                  <a:rPr lang="en-US" sz="4000" b="1" dirty="0">
                    <a:latin typeface="Cordia New" panose="020B0304020202020204" pitchFamily="34" charset="-34"/>
                    <a:cs typeface="Cordia New" panose="020B0304020202020204" pitchFamily="34" charset="-34"/>
                  </a:rPr>
                  <a:t>For element in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>
                        <a:latin typeface="Cambria Math" panose="02040503050406030204" pitchFamily="18" charset="0"/>
                      </a:rPr>
                      <m:t>Π</m:t>
                    </m:r>
                    <m:r>
                      <a:rPr lang="en-US" sz="2800" b="1" i="0" smtClean="0"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en-US" sz="4000" b="1" dirty="0">
                    <a:latin typeface="Cordia New" panose="020B0304020202020204" pitchFamily="34" charset="-34"/>
                    <a:cs typeface="Cordia New" panose="020B0304020202020204" pitchFamily="34" charset="-34"/>
                  </a:rPr>
                  <a:t>what’s the causal mechanism requires its inclusion, or requiring its exclusion?  </a:t>
                </a:r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12A608B6-F098-4146-82C6-E128E778614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423" y="1007418"/>
                <a:ext cx="8807154" cy="3170099"/>
              </a:xfrm>
              <a:prstGeom prst="rect">
                <a:avLst/>
              </a:prstGeom>
              <a:blipFill>
                <a:blip r:embed="rId3"/>
                <a:stretch>
                  <a:fillRect t="-3600" r="-1009" b="-76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5598304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2790" y="664072"/>
            <a:ext cx="8144933" cy="477511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dirty="0"/>
              <a:t> </a:t>
            </a:r>
          </a:p>
          <a:p>
            <a:pPr marL="0" indent="0" algn="ctr">
              <a:buNone/>
            </a:pPr>
            <a:r>
              <a:rPr lang="en-US" sz="2400" dirty="0"/>
              <a:t>Ito &amp; McCauley (2019, </a:t>
            </a:r>
            <a:r>
              <a:rPr lang="en-US" sz="2800" i="1" dirty="0"/>
              <a:t>JIMF</a:t>
            </a:r>
            <a:r>
              <a:rPr lang="en-US" sz="2400" dirty="0"/>
              <a:t>) </a:t>
            </a:r>
          </a:p>
          <a:p>
            <a:pPr marL="0" indent="0" algn="ctr">
              <a:buNone/>
            </a:pPr>
            <a:r>
              <a:rPr lang="en-US" sz="2400" dirty="0">
                <a:latin typeface="Cordia New" panose="020B0304020202020204" pitchFamily="34" charset="-34"/>
                <a:cs typeface="Cordia New" panose="020B0304020202020204" pitchFamily="34" charset="-34"/>
              </a:rPr>
              <a:t>Follow Frankel &amp; Wei (</a:t>
            </a:r>
            <a:r>
              <a:rPr lang="en-US" sz="2800" dirty="0">
                <a:latin typeface="Cordia New" panose="020B0304020202020204" pitchFamily="34" charset="-34"/>
                <a:cs typeface="Cordia New" panose="020B0304020202020204" pitchFamily="34" charset="-34"/>
              </a:rPr>
              <a:t>no controls</a:t>
            </a:r>
            <a:r>
              <a:rPr lang="en-US" sz="2400" dirty="0">
                <a:latin typeface="Cordia New" panose="020B0304020202020204" pitchFamily="34" charset="-34"/>
                <a:cs typeface="Cordia New" panose="020B0304020202020204" pitchFamily="34" charset="-34"/>
              </a:rPr>
              <a:t>); </a:t>
            </a:r>
            <a:r>
              <a:rPr lang="en-US" sz="2400" i="1" dirty="0">
                <a:latin typeface="Cordia New" panose="020B0304020202020204" pitchFamily="34" charset="-34"/>
                <a:cs typeface="Cordia New" panose="020B0304020202020204" pitchFamily="34" charset="-34"/>
              </a:rPr>
              <a:t>Commodity country status matters.</a:t>
            </a:r>
          </a:p>
          <a:p>
            <a:pPr marL="0" indent="0" algn="ctr">
              <a:buNone/>
            </a:pPr>
            <a:endParaRPr lang="en-US" sz="2400" i="1" dirty="0"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0" indent="0" algn="ctr">
              <a:buNone/>
            </a:pPr>
            <a:r>
              <a:rPr lang="en-US" sz="2400" dirty="0"/>
              <a:t>Mitchener &amp; Pina (2020, </a:t>
            </a:r>
            <a:r>
              <a:rPr lang="en-US" sz="2800" i="1" dirty="0"/>
              <a:t>JIMF</a:t>
            </a:r>
            <a:r>
              <a:rPr lang="en-US" sz="2400" dirty="0"/>
              <a:t>) </a:t>
            </a:r>
          </a:p>
          <a:p>
            <a:pPr marL="0" indent="0" algn="ctr">
              <a:buNone/>
            </a:pPr>
            <a:r>
              <a:rPr lang="en-US" sz="2400" dirty="0">
                <a:latin typeface="Cordia New" panose="020B0304020202020204" pitchFamily="34" charset="-34"/>
                <a:cs typeface="Cordia New" panose="020B0304020202020204" pitchFamily="34" charset="-34"/>
              </a:rPr>
              <a:t>Commodity prices drive pegs (and their demise)</a:t>
            </a:r>
          </a:p>
          <a:p>
            <a:pPr marL="0" indent="0" algn="ctr">
              <a:buNone/>
            </a:pPr>
            <a:endParaRPr lang="en-US" sz="240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0" indent="0" algn="ctr">
              <a:buNone/>
            </a:pPr>
            <a:r>
              <a:rPr lang="en-US" sz="2500" dirty="0"/>
              <a:t>Meissner &amp; </a:t>
            </a:r>
            <a:r>
              <a:rPr lang="en-US" sz="2500" dirty="0" err="1"/>
              <a:t>Oomes</a:t>
            </a:r>
            <a:r>
              <a:rPr lang="en-US" sz="2500" dirty="0"/>
              <a:t> (2009, </a:t>
            </a:r>
            <a:r>
              <a:rPr lang="en-US" sz="2800" dirty="0"/>
              <a:t>JIMF</a:t>
            </a:r>
            <a:r>
              <a:rPr lang="en-US" sz="2500" dirty="0"/>
              <a:t>) </a:t>
            </a:r>
          </a:p>
          <a:p>
            <a:pPr marL="0" indent="0" algn="ctr">
              <a:buNone/>
            </a:pPr>
            <a:r>
              <a:rPr lang="en-US" sz="2400" dirty="0">
                <a:latin typeface="Cordia New" panose="020B0304020202020204" pitchFamily="34" charset="-34"/>
                <a:cs typeface="Cordia New" panose="020B0304020202020204" pitchFamily="34" charset="-34"/>
              </a:rPr>
              <a:t>Anchors chosen to minimize volatility </a:t>
            </a:r>
          </a:p>
          <a:p>
            <a:pPr marL="0" indent="0" algn="ctr">
              <a:buNone/>
            </a:pPr>
            <a:endParaRPr lang="en-US" sz="240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67E3B24-AD1E-A541-B047-6BA9DD3B2FF3}"/>
              </a:ext>
            </a:extLst>
          </p:cNvPr>
          <p:cNvSpPr txBox="1">
            <a:spLocks/>
          </p:cNvSpPr>
          <p:nvPr/>
        </p:nvSpPr>
        <p:spPr>
          <a:xfrm>
            <a:off x="-370938" y="120773"/>
            <a:ext cx="8039819" cy="8179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Arial"/>
              <a:buNone/>
            </a:pPr>
            <a:r>
              <a:rPr lang="en-US" sz="3600" b="1" i="1" dirty="0"/>
              <a:t>Key Related works </a:t>
            </a:r>
            <a:endParaRPr lang="en-US" sz="3000" b="1" i="1" dirty="0"/>
          </a:p>
        </p:txBody>
      </p:sp>
    </p:spTree>
    <p:extLst>
      <p:ext uri="{BB962C8B-B14F-4D97-AF65-F5344CB8AC3E}">
        <p14:creationId xmlns:p14="http://schemas.microsoft.com/office/powerpoint/2010/main" val="396121897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581508"/>
            <a:ext cx="9840683" cy="5160154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4400" dirty="0">
                <a:solidFill>
                  <a:schemeClr val="bg1">
                    <a:lumMod val="65000"/>
                  </a:schemeClr>
                </a:solidFill>
              </a:rPr>
              <a:t>The paper’s single equation</a:t>
            </a:r>
          </a:p>
          <a:p>
            <a:pPr marL="1314450" lvl="1" indent="-914400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bg1">
                    <a:lumMod val="75000"/>
                  </a:schemeClr>
                </a:solidFill>
              </a:rPr>
              <a:t>‘</a:t>
            </a:r>
            <a:r>
              <a:rPr lang="en-US" sz="4000" i="1" dirty="0">
                <a:solidFill>
                  <a:schemeClr val="bg1">
                    <a:lumMod val="75000"/>
                  </a:schemeClr>
                </a:solidFill>
              </a:rPr>
              <a:t>Control</a:t>
            </a:r>
            <a:r>
              <a:rPr lang="en-US" sz="4000" dirty="0">
                <a:solidFill>
                  <a:schemeClr val="bg1">
                    <a:lumMod val="75000"/>
                  </a:schemeClr>
                </a:solidFill>
              </a:rPr>
              <a:t>’ variables</a:t>
            </a:r>
          </a:p>
          <a:p>
            <a:pPr marL="1314450" lvl="1" indent="-914400">
              <a:buFont typeface="Arial" panose="020B0604020202020204" pitchFamily="34" charset="0"/>
              <a:buChar char="•"/>
            </a:pPr>
            <a:r>
              <a:rPr lang="en-US" sz="4000" dirty="0"/>
              <a:t>Orthogonalization</a:t>
            </a:r>
          </a:p>
          <a:p>
            <a:pPr marL="0" indent="0">
              <a:buNone/>
            </a:pPr>
            <a:r>
              <a:rPr lang="en-US" sz="4400" dirty="0">
                <a:solidFill>
                  <a:schemeClr val="bg1">
                    <a:lumMod val="65000"/>
                  </a:schemeClr>
                </a:solidFill>
              </a:rPr>
              <a:t>Data details</a:t>
            </a:r>
            <a:endParaRPr lang="en-US" sz="28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578908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3">
                <a:extLst>
                  <a:ext uri="{FF2B5EF4-FFF2-40B4-BE49-F238E27FC236}">
                    <a16:creationId xmlns:a16="http://schemas.microsoft.com/office/drawing/2014/main" id="{A1A00595-B118-4146-97E2-2996680B963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0" y="813661"/>
                <a:ext cx="9351034" cy="15337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Δ</m:t>
                    </m:r>
                    <m:sSubSup>
                      <m:sSubSup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f>
                          <m:f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num>
                          <m:den>
                            <m:r>
                              <a:rPr lang="en-US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ℒ</m:t>
                            </m:r>
                          </m:den>
                        </m:f>
                      </m:sup>
                    </m:sSubSup>
                    <m:r>
                      <a:rPr lang="en-US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</a:rPr>
                      <m:t>+ </m:t>
                    </m:r>
                    <m:sSubSup>
                      <m:sSubSupPr>
                        <m:ctrlPr>
                          <a:rPr lang="en-US" i="1" smtClean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1" smtClean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$</m:t>
                        </m:r>
                      </m:sup>
                    </m:sSubSup>
                    <m:r>
                      <m:rPr>
                        <m:sty m:val="p"/>
                      </m:rPr>
                      <a:rPr lang="en-US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</a:rPr>
                      <m:t>Δ</m:t>
                    </m:r>
                    <m:sSubSup>
                      <m:sSubSupPr>
                        <m:ctrlPr>
                          <a:rPr lang="en-US" i="1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i="1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f>
                          <m:fPr>
                            <m:ctrlPr>
                              <a:rPr lang="en-US" i="1">
                                <a:solidFill>
                                  <a:schemeClr val="tx1">
                                    <a:lumMod val="75000"/>
                                    <a:lumOff val="2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 smtClean="0">
                                <a:solidFill>
                                  <a:schemeClr val="tx1">
                                    <a:lumMod val="75000"/>
                                    <a:lumOff val="2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$</m:t>
                            </m:r>
                          </m:num>
                          <m:den>
                            <m:r>
                              <a:rPr lang="en-US" i="1" smtClean="0">
                                <a:solidFill>
                                  <a:schemeClr val="tx1">
                                    <a:lumMod val="75000"/>
                                    <a:lumOff val="25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ℒ</m:t>
                            </m:r>
                          </m:den>
                        </m:f>
                      </m:sup>
                    </m:sSubSup>
                    <m:r>
                      <a:rPr lang="en-US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i="1" smtClean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1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₣</m:t>
                        </m:r>
                      </m:sup>
                    </m:sSubSup>
                    <m:r>
                      <m:rPr>
                        <m:sty m:val="p"/>
                      </m:rPr>
                      <a:rPr lang="en-US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</a:rPr>
                      <m:t>Δ</m:t>
                    </m:r>
                    <m:sSubSup>
                      <m:sSubSupPr>
                        <m:ctrlPr>
                          <a:rPr lang="en-US" i="1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i="1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f>
                          <m:fPr>
                            <m:ctrlPr>
                              <a:rPr lang="en-US" i="1">
                                <a:solidFill>
                                  <a:schemeClr val="tx1">
                                    <a:lumMod val="75000"/>
                                    <a:lumOff val="2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solidFill>
                                  <a:schemeClr val="tx1">
                                    <a:lumMod val="75000"/>
                                    <a:lumOff val="2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₣</m:t>
                            </m:r>
                          </m:num>
                          <m:den>
                            <m:r>
                              <a:rPr lang="en-US" i="1">
                                <a:solidFill>
                                  <a:schemeClr val="tx1">
                                    <a:lumMod val="75000"/>
                                    <a:lumOff val="25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ℒ</m:t>
                            </m:r>
                          </m:den>
                        </m:f>
                      </m:sup>
                    </m:sSubSup>
                    <m:r>
                      <a:rPr lang="en-US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i="1" smtClean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lang="en-US" i="1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1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sup>
                    </m:sSubSup>
                    <m:acc>
                      <m:accPr>
                        <m:chr m:val="̂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Δ</m:t>
                        </m:r>
                        <m:sSubSup>
                          <m:sSub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  <m:sup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£</m:t>
                                </m:r>
                              </m:den>
                            </m:f>
                          </m:sup>
                        </m:sSubSup>
                      </m:e>
                    </m:acc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Π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𝜖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13" name="Content Placeholder 3">
                <a:extLst>
                  <a:ext uri="{FF2B5EF4-FFF2-40B4-BE49-F238E27FC236}">
                    <a16:creationId xmlns:a16="http://schemas.microsoft.com/office/drawing/2014/main" id="{A1A00595-B118-4146-97E2-2996680B96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813661"/>
                <a:ext cx="9351034" cy="1533744"/>
              </a:xfrm>
              <a:prstGeom prst="rect">
                <a:avLst/>
              </a:prstGeom>
              <a:blipFill>
                <a:blip r:embed="rId3"/>
                <a:stretch>
                  <a:fillRect l="-543" t="-32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Oval 6">
            <a:extLst>
              <a:ext uri="{FF2B5EF4-FFF2-40B4-BE49-F238E27FC236}">
                <a16:creationId xmlns:a16="http://schemas.microsoft.com/office/drawing/2014/main" id="{46042F9D-928C-F549-B00D-D5E644BE46E5}"/>
              </a:ext>
            </a:extLst>
          </p:cNvPr>
          <p:cNvSpPr/>
          <p:nvPr/>
        </p:nvSpPr>
        <p:spPr>
          <a:xfrm>
            <a:off x="6037382" y="703521"/>
            <a:ext cx="778934" cy="465005"/>
          </a:xfrm>
          <a:prstGeom prst="ellipse">
            <a:avLst/>
          </a:prstGeom>
          <a:noFill/>
          <a:ln w="69850">
            <a:solidFill>
              <a:srgbClr val="C00000">
                <a:alpha val="73000"/>
              </a:srgbClr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50790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F8898C4C-7511-664C-B3F8-47FD01EB642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0" y="1333836"/>
                <a:ext cx="9351034" cy="15337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mtClean="0">
                        <a:latin typeface="Cambria Math" panose="02040503050406030204" pitchFamily="18" charset="0"/>
                      </a:rPr>
                      <m:t>Δ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den>
                        </m:f>
                      </m:sup>
                    </m:sSubSup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mtClean="0">
                        <a:latin typeface="Cambria Math" panose="02040503050406030204" pitchFamily="18" charset="0"/>
                      </a:rPr>
                      <m:t> 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$</m:t>
                        </m:r>
                      </m:sup>
                    </m:sSubSup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Δ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$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</m:den>
                        </m:f>
                      </m:sup>
                    </m:sSubSup>
                    <m:r>
                      <a:rPr lang="en-US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𝐹</m:t>
                        </m:r>
                      </m:sup>
                    </m:sSubSup>
                    <m:acc>
                      <m:accPr>
                        <m:chr m:val="̂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Δ</m:t>
                        </m:r>
                        <m:sSubSup>
                          <m:sSub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  <m:sup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€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den>
                            </m:f>
                          </m:sup>
                        </m:sSubSup>
                      </m:e>
                    </m:acc>
                    <m:r>
                      <a:rPr lang="en-US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𝑅</m:t>
                        </m:r>
                      </m:sup>
                    </m:sSubSup>
                    <m:acc>
                      <m:accPr>
                        <m:chr m:val="̂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Δ</m:t>
                        </m:r>
                        <m:sSubSup>
                          <m:sSub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  <m:sup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den>
                            </m:f>
                          </m:sup>
                        </m:sSubSup>
                      </m:e>
                    </m:acc>
                    <m:r>
                      <a:rPr lang="en-US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Π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𝜖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F8898C4C-7511-664C-B3F8-47FD01EB64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333836"/>
                <a:ext cx="9351034" cy="1533744"/>
              </a:xfrm>
              <a:prstGeom prst="rect">
                <a:avLst/>
              </a:prstGeom>
              <a:blipFill>
                <a:blip r:embed="rId3"/>
                <a:stretch>
                  <a:fillRect l="-543" t="-41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E4FCEF63-1436-904A-9326-5B429A1C2763}"/>
              </a:ext>
            </a:extLst>
          </p:cNvPr>
          <p:cNvSpPr txBox="1">
            <a:spLocks/>
          </p:cNvSpPr>
          <p:nvPr/>
        </p:nvSpPr>
        <p:spPr>
          <a:xfrm>
            <a:off x="181424" y="-159571"/>
            <a:ext cx="8144933" cy="15337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n-US" sz="1800" dirty="0"/>
          </a:p>
          <a:p>
            <a:pPr marL="0" indent="0">
              <a:buFont typeface="Arial"/>
              <a:buNone/>
            </a:pPr>
            <a:r>
              <a:rPr lang="en-US" dirty="0"/>
              <a:t>Cited Work: </a:t>
            </a:r>
            <a:r>
              <a:rPr lang="en-US" dirty="0" err="1"/>
              <a:t>Fratzscher</a:t>
            </a:r>
            <a:r>
              <a:rPr lang="en-US" dirty="0"/>
              <a:t> &amp; </a:t>
            </a:r>
            <a:r>
              <a:rPr lang="en-US" dirty="0" err="1"/>
              <a:t>Mehl</a:t>
            </a:r>
            <a:r>
              <a:rPr lang="en-US" dirty="0"/>
              <a:t>, 2014 </a:t>
            </a:r>
            <a:r>
              <a:rPr lang="en-US" i="1" dirty="0"/>
              <a:t>EJ</a:t>
            </a:r>
          </a:p>
          <a:p>
            <a:pPr marL="0" indent="0">
              <a:buFont typeface="Arial"/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52133859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F8898C4C-7511-664C-B3F8-47FD01EB642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0" y="1333836"/>
                <a:ext cx="9351034" cy="15337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mtClean="0">
                        <a:latin typeface="Cambria Math" panose="02040503050406030204" pitchFamily="18" charset="0"/>
                      </a:rPr>
                      <m:t>Δ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den>
                        </m:f>
                      </m:sup>
                    </m:sSubSup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mtClean="0">
                        <a:latin typeface="Cambria Math" panose="02040503050406030204" pitchFamily="18" charset="0"/>
                      </a:rPr>
                      <m:t> 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$</m:t>
                        </m:r>
                      </m:sup>
                    </m:sSubSup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Δ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$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</m:den>
                        </m:f>
                      </m:sup>
                    </m:sSubSup>
                    <m:r>
                      <a:rPr lang="en-US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𝐹</m:t>
                        </m:r>
                      </m:sup>
                    </m:sSubSup>
                    <m:acc>
                      <m:accPr>
                        <m:chr m:val="̂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Δ</m:t>
                        </m:r>
                        <m:sSubSup>
                          <m:sSub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  <m:sup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€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den>
                            </m:f>
                          </m:sup>
                        </m:sSubSup>
                      </m:e>
                    </m:acc>
                    <m:r>
                      <a:rPr lang="en-US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𝑅</m:t>
                        </m:r>
                      </m:sup>
                    </m:sSubSup>
                    <m:acc>
                      <m:accPr>
                        <m:chr m:val="̂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Δ</m:t>
                        </m:r>
                        <m:sSubSup>
                          <m:sSub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  <m:sup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den>
                            </m:f>
                          </m:sup>
                        </m:sSubSup>
                      </m:e>
                    </m:acc>
                    <m:r>
                      <a:rPr lang="en-US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Π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𝜖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F8898C4C-7511-664C-B3F8-47FD01EB64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333836"/>
                <a:ext cx="9351034" cy="1533744"/>
              </a:xfrm>
              <a:prstGeom prst="rect">
                <a:avLst/>
              </a:prstGeom>
              <a:blipFill>
                <a:blip r:embed="rId3"/>
                <a:stretch>
                  <a:fillRect l="-543" t="-41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145FAC5-76BA-B042-8ED8-BA187BEFB0CD}"/>
              </a:ext>
            </a:extLst>
          </p:cNvPr>
          <p:cNvCxnSpPr>
            <a:cxnSpLocks/>
          </p:cNvCxnSpPr>
          <p:nvPr/>
        </p:nvCxnSpPr>
        <p:spPr>
          <a:xfrm flipH="1">
            <a:off x="3358348" y="2265605"/>
            <a:ext cx="527852" cy="60197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B05224C3-6B8B-AA4A-96A6-E4466B770361}"/>
              </a:ext>
            </a:extLst>
          </p:cNvPr>
          <p:cNvSpPr txBox="1"/>
          <p:nvPr/>
        </p:nvSpPr>
        <p:spPr>
          <a:xfrm>
            <a:off x="2662325" y="2815882"/>
            <a:ext cx="238951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Currency weights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BD94FB9-8BA9-9644-ADDF-214DC55A6B2E}"/>
              </a:ext>
            </a:extLst>
          </p:cNvPr>
          <p:cNvCxnSpPr>
            <a:cxnSpLocks/>
          </p:cNvCxnSpPr>
          <p:nvPr/>
        </p:nvCxnSpPr>
        <p:spPr>
          <a:xfrm>
            <a:off x="2662325" y="2265605"/>
            <a:ext cx="696023" cy="60197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14EDCD8-A501-2F4D-A38A-245060E3D488}"/>
              </a:ext>
            </a:extLst>
          </p:cNvPr>
          <p:cNvCxnSpPr>
            <a:cxnSpLocks/>
          </p:cNvCxnSpPr>
          <p:nvPr/>
        </p:nvCxnSpPr>
        <p:spPr>
          <a:xfrm flipH="1">
            <a:off x="5698410" y="2268482"/>
            <a:ext cx="1" cy="62876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E97A9269-8FAD-2D41-8B37-11BF4A7D51C0}"/>
              </a:ext>
            </a:extLst>
          </p:cNvPr>
          <p:cNvSpPr txBox="1"/>
          <p:nvPr/>
        </p:nvSpPr>
        <p:spPr>
          <a:xfrm>
            <a:off x="4987450" y="2845546"/>
            <a:ext cx="171521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Regional  effect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7CDEF2A-B351-B14A-BC7F-C75D7AA77D23}"/>
              </a:ext>
            </a:extLst>
          </p:cNvPr>
          <p:cNvCxnSpPr>
            <a:cxnSpLocks/>
          </p:cNvCxnSpPr>
          <p:nvPr/>
        </p:nvCxnSpPr>
        <p:spPr>
          <a:xfrm>
            <a:off x="7593347" y="2265605"/>
            <a:ext cx="0" cy="63163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D74BD8D8-06AB-B54F-9AFB-DAEF445B6EFB}"/>
              </a:ext>
            </a:extLst>
          </p:cNvPr>
          <p:cNvSpPr txBox="1"/>
          <p:nvPr/>
        </p:nvSpPr>
        <p:spPr>
          <a:xfrm>
            <a:off x="6796758" y="2845546"/>
            <a:ext cx="171521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‘Control’ </a:t>
            </a:r>
          </a:p>
          <a:p>
            <a:r>
              <a:rPr lang="en-US" sz="2800" dirty="0"/>
              <a:t>variables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784FB69C-9248-2C48-ADB9-D558D93DD88E}"/>
              </a:ext>
            </a:extLst>
          </p:cNvPr>
          <p:cNvSpPr txBox="1">
            <a:spLocks/>
          </p:cNvSpPr>
          <p:nvPr/>
        </p:nvSpPr>
        <p:spPr>
          <a:xfrm>
            <a:off x="181424" y="-159571"/>
            <a:ext cx="8144933" cy="15337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n-US" sz="1800" dirty="0"/>
          </a:p>
          <a:p>
            <a:pPr marL="0" indent="0">
              <a:buFont typeface="Arial"/>
              <a:buNone/>
            </a:pPr>
            <a:r>
              <a:rPr lang="en-US" dirty="0" err="1"/>
              <a:t>Fratzscher</a:t>
            </a:r>
            <a:r>
              <a:rPr lang="en-US" dirty="0"/>
              <a:t> &amp; </a:t>
            </a:r>
            <a:r>
              <a:rPr lang="en-US" dirty="0" err="1"/>
              <a:t>Mehl</a:t>
            </a:r>
            <a:r>
              <a:rPr lang="en-US" dirty="0"/>
              <a:t>, 2014 </a:t>
            </a:r>
            <a:r>
              <a:rPr lang="en-US" i="1" dirty="0"/>
              <a:t>EJ</a:t>
            </a:r>
          </a:p>
          <a:p>
            <a:pPr marL="0" indent="0">
              <a:buFont typeface="Arial"/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78429965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F8898C4C-7511-664C-B3F8-47FD01EB642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0" y="1333836"/>
                <a:ext cx="9351034" cy="15337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mtClean="0">
                        <a:latin typeface="Cambria Math" panose="02040503050406030204" pitchFamily="18" charset="0"/>
                      </a:rPr>
                      <m:t>Δ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den>
                        </m:f>
                      </m:sup>
                    </m:sSubSup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mtClean="0">
                        <a:latin typeface="Cambria Math" panose="02040503050406030204" pitchFamily="18" charset="0"/>
                      </a:rPr>
                      <m:t> 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$</m:t>
                        </m:r>
                      </m:sup>
                    </m:sSubSup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Δ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$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</m:den>
                        </m:f>
                      </m:sup>
                    </m:sSubSup>
                    <m:r>
                      <a:rPr lang="en-US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𝐹</m:t>
                        </m:r>
                      </m:sup>
                    </m:sSubSup>
                    <m:acc>
                      <m:accPr>
                        <m:chr m:val="̂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Δ</m:t>
                        </m:r>
                        <m:sSubSup>
                          <m:sSub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  <m:sup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€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den>
                            </m:f>
                          </m:sup>
                        </m:sSubSup>
                      </m:e>
                    </m:acc>
                    <m:r>
                      <a:rPr lang="en-US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𝑅</m:t>
                        </m:r>
                      </m:sup>
                    </m:sSubSup>
                    <m:acc>
                      <m:accPr>
                        <m:chr m:val="̂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Δ</m:t>
                        </m:r>
                        <m:sSubSup>
                          <m:sSub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  <m:sup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den>
                            </m:f>
                          </m:sup>
                        </m:sSubSup>
                      </m:e>
                    </m:acc>
                    <m:r>
                      <a:rPr lang="en-US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Π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𝜖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F8898C4C-7511-664C-B3F8-47FD01EB64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333836"/>
                <a:ext cx="9351034" cy="1533744"/>
              </a:xfrm>
              <a:prstGeom prst="rect">
                <a:avLst/>
              </a:prstGeom>
              <a:blipFill>
                <a:blip r:embed="rId3"/>
                <a:stretch>
                  <a:fillRect l="-543" t="-41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Oval 11">
            <a:extLst>
              <a:ext uri="{FF2B5EF4-FFF2-40B4-BE49-F238E27FC236}">
                <a16:creationId xmlns:a16="http://schemas.microsoft.com/office/drawing/2014/main" id="{7CB38129-84F7-5E4A-8A57-22057DED9784}"/>
              </a:ext>
            </a:extLst>
          </p:cNvPr>
          <p:cNvSpPr/>
          <p:nvPr/>
        </p:nvSpPr>
        <p:spPr>
          <a:xfrm>
            <a:off x="4126894" y="1228788"/>
            <a:ext cx="778934" cy="465005"/>
          </a:xfrm>
          <a:prstGeom prst="ellipse">
            <a:avLst/>
          </a:prstGeom>
          <a:noFill/>
          <a:ln w="50800">
            <a:solidFill>
              <a:srgbClr val="C00000">
                <a:alpha val="73000"/>
              </a:srgb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66C28075-82A5-7946-9D56-7EF11DCC62F9}"/>
              </a:ext>
            </a:extLst>
          </p:cNvPr>
          <p:cNvSpPr/>
          <p:nvPr/>
        </p:nvSpPr>
        <p:spPr>
          <a:xfrm>
            <a:off x="5797542" y="1243164"/>
            <a:ext cx="778934" cy="465005"/>
          </a:xfrm>
          <a:prstGeom prst="ellipse">
            <a:avLst/>
          </a:prstGeom>
          <a:noFill/>
          <a:ln w="69850">
            <a:solidFill>
              <a:schemeClr val="accent1">
                <a:alpha val="73000"/>
              </a:schemeClr>
            </a:solidFill>
            <a:prstDash val="sys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3CE8B11-411C-B643-B99B-B1C0784E979B}"/>
              </a:ext>
            </a:extLst>
          </p:cNvPr>
          <p:cNvSpPr txBox="1">
            <a:spLocks/>
          </p:cNvSpPr>
          <p:nvPr/>
        </p:nvSpPr>
        <p:spPr>
          <a:xfrm>
            <a:off x="181424" y="-159571"/>
            <a:ext cx="8144933" cy="15337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n-US" sz="1800" dirty="0"/>
          </a:p>
          <a:p>
            <a:pPr marL="0" indent="0">
              <a:buFont typeface="Arial"/>
              <a:buNone/>
            </a:pPr>
            <a:r>
              <a:rPr lang="en-US" dirty="0" err="1"/>
              <a:t>Fratzscher</a:t>
            </a:r>
            <a:r>
              <a:rPr lang="en-US" dirty="0"/>
              <a:t> &amp; </a:t>
            </a:r>
            <a:r>
              <a:rPr lang="en-US" dirty="0" err="1"/>
              <a:t>Mehl</a:t>
            </a:r>
            <a:r>
              <a:rPr lang="en-US" dirty="0"/>
              <a:t>, 2014 </a:t>
            </a:r>
            <a:r>
              <a:rPr lang="en-US" i="1" dirty="0"/>
              <a:t>EJ</a:t>
            </a:r>
          </a:p>
          <a:p>
            <a:pPr marL="0" indent="0">
              <a:buFont typeface="Arial"/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1589202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3">
                <a:extLst>
                  <a:ext uri="{FF2B5EF4-FFF2-40B4-BE49-F238E27FC236}">
                    <a16:creationId xmlns:a16="http://schemas.microsoft.com/office/drawing/2014/main" id="{B55B2705-3B40-6143-B142-DCE8D2F30E5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0" y="913046"/>
                <a:ext cx="9351034" cy="15337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Δ</m:t>
                    </m:r>
                    <m:sSubSup>
                      <m:sSubSup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f>
                          <m:f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num>
                          <m:den>
                            <m:r>
                              <a:rPr lang="en-US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ℒ</m:t>
                            </m:r>
                          </m:den>
                        </m:f>
                      </m:sup>
                    </m:sSubSup>
                    <m:r>
                      <a:rPr lang="en-US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mtClean="0">
                        <a:latin typeface="Cambria Math" panose="02040503050406030204" pitchFamily="18" charset="0"/>
                      </a:rPr>
                      <m:t> 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0" smtClean="0">
                            <a:latin typeface="Cambria Math" panose="02040503050406030204" pitchFamily="18" charset="0"/>
                          </a:rPr>
                          <m:t>$</m:t>
                        </m:r>
                      </m:sup>
                    </m:sSubSup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Δ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 smtClean="0">
                                <a:latin typeface="Cambria Math" panose="02040503050406030204" pitchFamily="18" charset="0"/>
                              </a:rPr>
                              <m:t>$</m:t>
                            </m:r>
                          </m:num>
                          <m:den>
                            <m:r>
                              <a:rPr lang="en-US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ℒ</m:t>
                            </m:r>
                          </m:den>
                        </m:f>
                      </m:sup>
                    </m:sSubSup>
                    <m:r>
                      <a:rPr lang="en-US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₣</m:t>
                        </m:r>
                      </m:sup>
                    </m:sSubSup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Δ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₣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ℒ</m:t>
                            </m:r>
                          </m:den>
                        </m:f>
                      </m:sup>
                    </m:sSubSup>
                    <m:r>
                      <a:rPr lang="en-US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 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𝑅</m:t>
                        </m:r>
                      </m:sup>
                    </m:sSubSup>
                    <m:acc>
                      <m:accPr>
                        <m:chr m:val="̂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Δ</m:t>
                        </m:r>
                        <m:sSubSup>
                          <m:sSub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  <m:sup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£</m:t>
                                </m:r>
                              </m:den>
                            </m:f>
                          </m:sup>
                        </m:sSubSup>
                      </m:e>
                    </m:acc>
                    <m:r>
                      <a:rPr lang="en-US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Π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𝜖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5" name="Content Placeholder 3">
                <a:extLst>
                  <a:ext uri="{FF2B5EF4-FFF2-40B4-BE49-F238E27FC236}">
                    <a16:creationId xmlns:a16="http://schemas.microsoft.com/office/drawing/2014/main" id="{B55B2705-3B40-6143-B142-DCE8D2F30E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913046"/>
                <a:ext cx="9351034" cy="1533744"/>
              </a:xfrm>
              <a:prstGeom prst="rect">
                <a:avLst/>
              </a:prstGeom>
              <a:blipFill>
                <a:blip r:embed="rId3"/>
                <a:stretch>
                  <a:fillRect l="-543" t="-41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448B2EA-B053-D849-AD60-0C4A4ECE886F}"/>
              </a:ext>
            </a:extLst>
          </p:cNvPr>
          <p:cNvSpPr txBox="1">
            <a:spLocks/>
          </p:cNvSpPr>
          <p:nvPr/>
        </p:nvSpPr>
        <p:spPr>
          <a:xfrm>
            <a:off x="-370938" y="172532"/>
            <a:ext cx="8039819" cy="8179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Arial"/>
              <a:buNone/>
            </a:pPr>
            <a:r>
              <a:rPr lang="en-US" sz="2000" dirty="0"/>
              <a:t>The paper’s equation</a:t>
            </a:r>
          </a:p>
        </p:txBody>
      </p:sp>
    </p:spTree>
    <p:extLst>
      <p:ext uri="{BB962C8B-B14F-4D97-AF65-F5344CB8AC3E}">
        <p14:creationId xmlns:p14="http://schemas.microsoft.com/office/powerpoint/2010/main" val="263388360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F8898C4C-7511-664C-B3F8-47FD01EB642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0" y="1333836"/>
                <a:ext cx="9351034" cy="15337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mtClean="0">
                        <a:latin typeface="Cambria Math" panose="02040503050406030204" pitchFamily="18" charset="0"/>
                      </a:rPr>
                      <m:t>Δ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den>
                        </m:f>
                      </m:sup>
                    </m:sSubSup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mtClean="0">
                        <a:latin typeface="Cambria Math" panose="02040503050406030204" pitchFamily="18" charset="0"/>
                      </a:rPr>
                      <m:t> 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$</m:t>
                        </m:r>
                      </m:sup>
                    </m:sSubSup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Δ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$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</m:den>
                        </m:f>
                      </m:sup>
                    </m:sSubSup>
                    <m:r>
                      <a:rPr lang="en-US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𝐹</m:t>
                        </m:r>
                      </m:sup>
                    </m:sSubSup>
                    <m:acc>
                      <m:accPr>
                        <m:chr m:val="̂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Δ</m:t>
                        </m:r>
                        <m:sSubSup>
                          <m:sSub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  <m:sup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€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den>
                            </m:f>
                          </m:sup>
                        </m:sSubSup>
                      </m:e>
                    </m:acc>
                    <m:r>
                      <a:rPr lang="en-US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𝑅</m:t>
                        </m:r>
                      </m:sup>
                    </m:sSubSup>
                    <m:acc>
                      <m:accPr>
                        <m:chr m:val="̂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Δ</m:t>
                        </m:r>
                        <m:sSubSup>
                          <m:sSub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  <m:sup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den>
                            </m:f>
                          </m:sup>
                        </m:sSubSup>
                      </m:e>
                    </m:acc>
                    <m:r>
                      <a:rPr lang="en-US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Π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𝜖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F8898C4C-7511-664C-B3F8-47FD01EB64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333836"/>
                <a:ext cx="9351034" cy="1533744"/>
              </a:xfrm>
              <a:prstGeom prst="rect">
                <a:avLst/>
              </a:prstGeom>
              <a:blipFill>
                <a:blip r:embed="rId3"/>
                <a:stretch>
                  <a:fillRect l="-543" t="-41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Oval 11">
            <a:extLst>
              <a:ext uri="{FF2B5EF4-FFF2-40B4-BE49-F238E27FC236}">
                <a16:creationId xmlns:a16="http://schemas.microsoft.com/office/drawing/2014/main" id="{7CB38129-84F7-5E4A-8A57-22057DED9784}"/>
              </a:ext>
            </a:extLst>
          </p:cNvPr>
          <p:cNvSpPr/>
          <p:nvPr/>
        </p:nvSpPr>
        <p:spPr>
          <a:xfrm>
            <a:off x="4126894" y="1228788"/>
            <a:ext cx="778934" cy="465005"/>
          </a:xfrm>
          <a:prstGeom prst="ellipse">
            <a:avLst/>
          </a:prstGeom>
          <a:noFill/>
          <a:ln w="50800">
            <a:solidFill>
              <a:srgbClr val="C00000">
                <a:alpha val="73000"/>
              </a:srgb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66C28075-82A5-7946-9D56-7EF11DCC62F9}"/>
              </a:ext>
            </a:extLst>
          </p:cNvPr>
          <p:cNvSpPr/>
          <p:nvPr/>
        </p:nvSpPr>
        <p:spPr>
          <a:xfrm>
            <a:off x="5797542" y="1243164"/>
            <a:ext cx="778934" cy="465005"/>
          </a:xfrm>
          <a:prstGeom prst="ellipse">
            <a:avLst/>
          </a:prstGeom>
          <a:noFill/>
          <a:ln w="69850">
            <a:solidFill>
              <a:schemeClr val="accent1">
                <a:alpha val="73000"/>
              </a:schemeClr>
            </a:solidFill>
            <a:prstDash val="sys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0198762-97D2-9D49-9C92-2CEDE5EA05D9}"/>
              </a:ext>
            </a:extLst>
          </p:cNvPr>
          <p:cNvCxnSpPr>
            <a:cxnSpLocks/>
          </p:cNvCxnSpPr>
          <p:nvPr/>
        </p:nvCxnSpPr>
        <p:spPr>
          <a:xfrm flipH="1">
            <a:off x="3831771" y="2289683"/>
            <a:ext cx="461928" cy="47284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74AF3699-9779-2548-B4D6-696B4411927A}"/>
              </a:ext>
            </a:extLst>
          </p:cNvPr>
          <p:cNvSpPr txBox="1"/>
          <p:nvPr/>
        </p:nvSpPr>
        <p:spPr>
          <a:xfrm>
            <a:off x="212439" y="2633244"/>
            <a:ext cx="391445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/>
              <a:t>Orthogonalized vis-à-vis the base currency 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614BF4CB-4356-A54F-AEA9-3F07874007B6}"/>
              </a:ext>
            </a:extLst>
          </p:cNvPr>
          <p:cNvSpPr txBox="1">
            <a:spLocks/>
          </p:cNvSpPr>
          <p:nvPr/>
        </p:nvSpPr>
        <p:spPr>
          <a:xfrm>
            <a:off x="181424" y="-159571"/>
            <a:ext cx="8144933" cy="15337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n-US" sz="1800" dirty="0"/>
          </a:p>
          <a:p>
            <a:pPr marL="0" indent="0">
              <a:buFont typeface="Arial"/>
              <a:buNone/>
            </a:pPr>
            <a:r>
              <a:rPr lang="en-US" dirty="0" err="1"/>
              <a:t>Fratzscher</a:t>
            </a:r>
            <a:r>
              <a:rPr lang="en-US" dirty="0"/>
              <a:t> &amp; </a:t>
            </a:r>
            <a:r>
              <a:rPr lang="en-US" dirty="0" err="1"/>
              <a:t>Mehl</a:t>
            </a:r>
            <a:r>
              <a:rPr lang="en-US" dirty="0"/>
              <a:t>, 2014 </a:t>
            </a:r>
            <a:r>
              <a:rPr lang="en-US" i="1" dirty="0"/>
              <a:t>EJ</a:t>
            </a:r>
          </a:p>
          <a:p>
            <a:pPr marL="0" indent="0">
              <a:buFont typeface="Arial"/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10163800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F8898C4C-7511-664C-B3F8-47FD01EB642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0" y="1333836"/>
                <a:ext cx="9351034" cy="15337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mtClean="0">
                        <a:latin typeface="Cambria Math" panose="02040503050406030204" pitchFamily="18" charset="0"/>
                      </a:rPr>
                      <m:t>Δ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den>
                        </m:f>
                      </m:sup>
                    </m:sSubSup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mtClean="0">
                        <a:latin typeface="Cambria Math" panose="02040503050406030204" pitchFamily="18" charset="0"/>
                      </a:rPr>
                      <m:t> 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$</m:t>
                        </m:r>
                      </m:sup>
                    </m:sSubSup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Δ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$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</m:den>
                        </m:f>
                      </m:sup>
                    </m:sSubSup>
                    <m:r>
                      <a:rPr lang="en-US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𝐹</m:t>
                        </m:r>
                      </m:sup>
                    </m:sSubSup>
                    <m:acc>
                      <m:accPr>
                        <m:chr m:val="̂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Δ</m:t>
                        </m:r>
                        <m:sSubSup>
                          <m:sSub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  <m:sup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€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den>
                            </m:f>
                          </m:sup>
                        </m:sSubSup>
                      </m:e>
                    </m:acc>
                    <m:r>
                      <a:rPr lang="en-US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𝑅</m:t>
                        </m:r>
                      </m:sup>
                    </m:sSubSup>
                    <m:acc>
                      <m:accPr>
                        <m:chr m:val="̂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Δ</m:t>
                        </m:r>
                        <m:sSubSup>
                          <m:sSub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  <m:sup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den>
                            </m:f>
                          </m:sup>
                        </m:sSubSup>
                      </m:e>
                    </m:acc>
                    <m:r>
                      <a:rPr lang="en-US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Π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𝜖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F8898C4C-7511-664C-B3F8-47FD01EB64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333836"/>
                <a:ext cx="9351034" cy="1533744"/>
              </a:xfrm>
              <a:prstGeom prst="rect">
                <a:avLst/>
              </a:prstGeom>
              <a:blipFill>
                <a:blip r:embed="rId3"/>
                <a:stretch>
                  <a:fillRect l="-543" t="-41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Oval 11">
            <a:extLst>
              <a:ext uri="{FF2B5EF4-FFF2-40B4-BE49-F238E27FC236}">
                <a16:creationId xmlns:a16="http://schemas.microsoft.com/office/drawing/2014/main" id="{7CB38129-84F7-5E4A-8A57-22057DED9784}"/>
              </a:ext>
            </a:extLst>
          </p:cNvPr>
          <p:cNvSpPr/>
          <p:nvPr/>
        </p:nvSpPr>
        <p:spPr>
          <a:xfrm>
            <a:off x="4126894" y="1228788"/>
            <a:ext cx="778934" cy="465005"/>
          </a:xfrm>
          <a:prstGeom prst="ellipse">
            <a:avLst/>
          </a:prstGeom>
          <a:noFill/>
          <a:ln w="50800">
            <a:solidFill>
              <a:srgbClr val="C00000">
                <a:alpha val="73000"/>
              </a:srgb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66C28075-82A5-7946-9D56-7EF11DCC62F9}"/>
              </a:ext>
            </a:extLst>
          </p:cNvPr>
          <p:cNvSpPr/>
          <p:nvPr/>
        </p:nvSpPr>
        <p:spPr>
          <a:xfrm>
            <a:off x="5797542" y="1243164"/>
            <a:ext cx="778934" cy="465005"/>
          </a:xfrm>
          <a:prstGeom prst="ellipse">
            <a:avLst/>
          </a:prstGeom>
          <a:noFill/>
          <a:ln w="69850">
            <a:solidFill>
              <a:schemeClr val="accent1">
                <a:alpha val="73000"/>
              </a:schemeClr>
            </a:solidFill>
            <a:prstDash val="sys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C281AA3-C2FC-A540-9748-9421A948EDCD}"/>
              </a:ext>
            </a:extLst>
          </p:cNvPr>
          <p:cNvCxnSpPr>
            <a:cxnSpLocks/>
          </p:cNvCxnSpPr>
          <p:nvPr/>
        </p:nvCxnSpPr>
        <p:spPr>
          <a:xfrm flipH="1">
            <a:off x="3831771" y="2289683"/>
            <a:ext cx="461928" cy="47284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039521D3-E33A-AA4C-A784-C4C7E1F965F0}"/>
              </a:ext>
            </a:extLst>
          </p:cNvPr>
          <p:cNvSpPr txBox="1"/>
          <p:nvPr/>
        </p:nvSpPr>
        <p:spPr>
          <a:xfrm>
            <a:off x="212439" y="2633244"/>
            <a:ext cx="391445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/>
              <a:t>Orthogonalized vis-à-vis the base currency 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605378A-41BB-9445-8790-01DB6926D1CF}"/>
              </a:ext>
            </a:extLst>
          </p:cNvPr>
          <p:cNvCxnSpPr>
            <a:cxnSpLocks/>
          </p:cNvCxnSpPr>
          <p:nvPr/>
        </p:nvCxnSpPr>
        <p:spPr>
          <a:xfrm>
            <a:off x="6052457" y="2289683"/>
            <a:ext cx="175679" cy="45093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20B14015-F683-864C-B638-1CD2BFF288CF}"/>
              </a:ext>
            </a:extLst>
          </p:cNvPr>
          <p:cNvSpPr txBox="1"/>
          <p:nvPr/>
        </p:nvSpPr>
        <p:spPr>
          <a:xfrm>
            <a:off x="5138338" y="2651026"/>
            <a:ext cx="366622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/>
              <a:t>Orthogonalized vis-à-vis both other currencies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09B923C8-C3B5-444C-9FE8-C65BE6B0817A}"/>
              </a:ext>
            </a:extLst>
          </p:cNvPr>
          <p:cNvSpPr txBox="1">
            <a:spLocks/>
          </p:cNvSpPr>
          <p:nvPr/>
        </p:nvSpPr>
        <p:spPr>
          <a:xfrm>
            <a:off x="181424" y="-159571"/>
            <a:ext cx="8144933" cy="15337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n-US" sz="1800" dirty="0"/>
          </a:p>
          <a:p>
            <a:pPr marL="0" indent="0">
              <a:buFont typeface="Arial"/>
              <a:buNone/>
            </a:pPr>
            <a:r>
              <a:rPr lang="en-US" dirty="0" err="1"/>
              <a:t>Fratzscher</a:t>
            </a:r>
            <a:r>
              <a:rPr lang="en-US" dirty="0"/>
              <a:t> &amp; </a:t>
            </a:r>
            <a:r>
              <a:rPr lang="en-US" dirty="0" err="1"/>
              <a:t>Mehl</a:t>
            </a:r>
            <a:r>
              <a:rPr lang="en-US" dirty="0"/>
              <a:t>, 2014 </a:t>
            </a:r>
            <a:r>
              <a:rPr lang="en-US" i="1" dirty="0"/>
              <a:t>EJ</a:t>
            </a:r>
          </a:p>
          <a:p>
            <a:pPr marL="0" indent="0">
              <a:buFont typeface="Arial"/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76167600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F8898C4C-7511-664C-B3F8-47FD01EB642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0" y="1333836"/>
                <a:ext cx="9351034" cy="15337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mtClean="0">
                        <a:latin typeface="Cambria Math" panose="02040503050406030204" pitchFamily="18" charset="0"/>
                      </a:rPr>
                      <m:t>Δ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den>
                        </m:f>
                      </m:sup>
                    </m:sSubSup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mtClean="0">
                        <a:latin typeface="Cambria Math" panose="02040503050406030204" pitchFamily="18" charset="0"/>
                      </a:rPr>
                      <m:t> 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$</m:t>
                        </m:r>
                      </m:sup>
                    </m:sSubSup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Δ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$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</m:den>
                        </m:f>
                      </m:sup>
                    </m:sSubSup>
                    <m:r>
                      <a:rPr lang="en-US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𝐹</m:t>
                        </m:r>
                      </m:sup>
                    </m:sSubSup>
                    <m:acc>
                      <m:accPr>
                        <m:chr m:val="̂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Δ</m:t>
                        </m:r>
                        <m:sSubSup>
                          <m:sSub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  <m:sup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€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den>
                            </m:f>
                          </m:sup>
                        </m:sSubSup>
                      </m:e>
                    </m:acc>
                    <m:r>
                      <a:rPr lang="en-US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𝑅</m:t>
                        </m:r>
                      </m:sup>
                    </m:sSubSup>
                    <m:acc>
                      <m:accPr>
                        <m:chr m:val="̂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Δ</m:t>
                        </m:r>
                        <m:sSubSup>
                          <m:sSub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  <m:sup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den>
                            </m:f>
                          </m:sup>
                        </m:sSubSup>
                      </m:e>
                    </m:acc>
                    <m:r>
                      <a:rPr lang="en-US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Π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𝜖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F8898C4C-7511-664C-B3F8-47FD01EB64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333836"/>
                <a:ext cx="9351034" cy="1533744"/>
              </a:xfrm>
              <a:prstGeom prst="rect">
                <a:avLst/>
              </a:prstGeom>
              <a:blipFill>
                <a:blip r:embed="rId3"/>
                <a:stretch>
                  <a:fillRect l="-543" t="-41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Oval 11">
            <a:extLst>
              <a:ext uri="{FF2B5EF4-FFF2-40B4-BE49-F238E27FC236}">
                <a16:creationId xmlns:a16="http://schemas.microsoft.com/office/drawing/2014/main" id="{7CB38129-84F7-5E4A-8A57-22057DED9784}"/>
              </a:ext>
            </a:extLst>
          </p:cNvPr>
          <p:cNvSpPr/>
          <p:nvPr/>
        </p:nvSpPr>
        <p:spPr>
          <a:xfrm>
            <a:off x="4126894" y="1228788"/>
            <a:ext cx="778934" cy="465005"/>
          </a:xfrm>
          <a:prstGeom prst="ellipse">
            <a:avLst/>
          </a:prstGeom>
          <a:noFill/>
          <a:ln w="50800">
            <a:solidFill>
              <a:srgbClr val="C00000">
                <a:alpha val="73000"/>
              </a:srgb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66C28075-82A5-7946-9D56-7EF11DCC62F9}"/>
              </a:ext>
            </a:extLst>
          </p:cNvPr>
          <p:cNvSpPr/>
          <p:nvPr/>
        </p:nvSpPr>
        <p:spPr>
          <a:xfrm>
            <a:off x="5797542" y="1243164"/>
            <a:ext cx="778934" cy="465005"/>
          </a:xfrm>
          <a:prstGeom prst="ellipse">
            <a:avLst/>
          </a:prstGeom>
          <a:noFill/>
          <a:ln w="69850">
            <a:solidFill>
              <a:schemeClr val="accent1">
                <a:alpha val="73000"/>
              </a:schemeClr>
            </a:solidFill>
            <a:prstDash val="sys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C281AA3-C2FC-A540-9748-9421A948EDCD}"/>
              </a:ext>
            </a:extLst>
          </p:cNvPr>
          <p:cNvCxnSpPr>
            <a:cxnSpLocks/>
          </p:cNvCxnSpPr>
          <p:nvPr/>
        </p:nvCxnSpPr>
        <p:spPr>
          <a:xfrm flipH="1">
            <a:off x="3831771" y="2289683"/>
            <a:ext cx="461928" cy="47284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039521D3-E33A-AA4C-A784-C4C7E1F965F0}"/>
              </a:ext>
            </a:extLst>
          </p:cNvPr>
          <p:cNvSpPr txBox="1"/>
          <p:nvPr/>
        </p:nvSpPr>
        <p:spPr>
          <a:xfrm>
            <a:off x="212439" y="2633244"/>
            <a:ext cx="391445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/>
              <a:t>Orthogonalized vis-à-vis the base currency 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605378A-41BB-9445-8790-01DB6926D1CF}"/>
              </a:ext>
            </a:extLst>
          </p:cNvPr>
          <p:cNvCxnSpPr>
            <a:cxnSpLocks/>
          </p:cNvCxnSpPr>
          <p:nvPr/>
        </p:nvCxnSpPr>
        <p:spPr>
          <a:xfrm>
            <a:off x="6052457" y="2289683"/>
            <a:ext cx="175679" cy="45093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20B14015-F683-864C-B638-1CD2BFF288CF}"/>
              </a:ext>
            </a:extLst>
          </p:cNvPr>
          <p:cNvSpPr txBox="1"/>
          <p:nvPr/>
        </p:nvSpPr>
        <p:spPr>
          <a:xfrm>
            <a:off x="5138338" y="2651026"/>
            <a:ext cx="366622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/>
              <a:t>Orthogonalized vis-à-vis both other currencies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E322D71-D48B-DD49-9940-39B7AD061BCA}"/>
              </a:ext>
            </a:extLst>
          </p:cNvPr>
          <p:cNvSpPr/>
          <p:nvPr/>
        </p:nvSpPr>
        <p:spPr>
          <a:xfrm>
            <a:off x="3454940" y="3463470"/>
            <a:ext cx="2273858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b="1" i="1" dirty="0"/>
              <a:t>Why</a:t>
            </a:r>
            <a:r>
              <a:rPr lang="en-US" sz="4800" b="1" i="1" dirty="0"/>
              <a:t>?</a:t>
            </a:r>
          </a:p>
          <a:p>
            <a:endParaRPr lang="en-US" sz="2800" dirty="0"/>
          </a:p>
          <a:p>
            <a:endParaRPr lang="en-US" sz="2800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59FE4307-CA1B-5D48-8C74-79C19C0C58CD}"/>
              </a:ext>
            </a:extLst>
          </p:cNvPr>
          <p:cNvSpPr txBox="1">
            <a:spLocks/>
          </p:cNvSpPr>
          <p:nvPr/>
        </p:nvSpPr>
        <p:spPr>
          <a:xfrm>
            <a:off x="181424" y="-159571"/>
            <a:ext cx="8144933" cy="15337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n-US" sz="1800" dirty="0"/>
          </a:p>
          <a:p>
            <a:pPr marL="0" indent="0">
              <a:buFont typeface="Arial"/>
              <a:buNone/>
            </a:pPr>
            <a:r>
              <a:rPr lang="en-US" dirty="0" err="1"/>
              <a:t>Fratzscher</a:t>
            </a:r>
            <a:r>
              <a:rPr lang="en-US" dirty="0"/>
              <a:t> &amp; </a:t>
            </a:r>
            <a:r>
              <a:rPr lang="en-US" dirty="0" err="1"/>
              <a:t>Mehl</a:t>
            </a:r>
            <a:r>
              <a:rPr lang="en-US" dirty="0"/>
              <a:t>, 2014 </a:t>
            </a:r>
            <a:r>
              <a:rPr lang="en-US" i="1" dirty="0"/>
              <a:t>EJ</a:t>
            </a:r>
          </a:p>
          <a:p>
            <a:pPr marL="0" indent="0">
              <a:buFont typeface="Arial"/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67311608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424" y="-159571"/>
            <a:ext cx="8144933" cy="1533744"/>
          </a:xfrm>
        </p:spPr>
        <p:txBody>
          <a:bodyPr>
            <a:normAutofit/>
          </a:bodyPr>
          <a:lstStyle/>
          <a:p>
            <a:pPr lvl="1"/>
            <a:endParaRPr lang="en-US" sz="1800" dirty="0"/>
          </a:p>
          <a:p>
            <a:pPr marL="0" indent="0">
              <a:buNone/>
            </a:pPr>
            <a:r>
              <a:rPr lang="en-US" dirty="0" err="1"/>
              <a:t>Fratzscher</a:t>
            </a:r>
            <a:r>
              <a:rPr lang="en-US" dirty="0"/>
              <a:t> &amp; </a:t>
            </a:r>
            <a:r>
              <a:rPr lang="en-US" dirty="0" err="1"/>
              <a:t>Mehl</a:t>
            </a:r>
            <a:r>
              <a:rPr lang="en-US" dirty="0"/>
              <a:t>, 2014 </a:t>
            </a:r>
            <a:r>
              <a:rPr lang="en-US" i="1" dirty="0"/>
              <a:t>EJ</a:t>
            </a:r>
          </a:p>
          <a:p>
            <a:pPr marL="0" indent="0">
              <a:buNone/>
            </a:pPr>
            <a:endParaRPr lang="en-US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F8898C4C-7511-664C-B3F8-47FD01EB642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22515" y="859043"/>
                <a:ext cx="9351034" cy="15337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 smtClean="0">
                        <a:latin typeface="Cambria Math" panose="02040503050406030204" pitchFamily="18" charset="0"/>
                      </a:rPr>
                      <m:t>Δ</m:t>
                    </m:r>
                    <m:sSubSup>
                      <m:sSubSup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f>
                          <m:f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num>
                          <m:den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den>
                        </m:f>
                      </m:sup>
                    </m:sSubSup>
                    <m:r>
                      <a:rPr lang="en-US" sz="28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800" i="1" smtClean="0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sz="280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800" smtClean="0">
                        <a:latin typeface="Cambria Math" panose="02040503050406030204" pitchFamily="18" charset="0"/>
                      </a:rPr>
                      <m:t> </m:t>
                    </m:r>
                    <m:sSubSup>
                      <m:sSubSup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sz="2800" i="1" smtClean="0">
                            <a:latin typeface="Cambria Math" panose="02040503050406030204" pitchFamily="18" charset="0"/>
                          </a:rPr>
                          <m:t>$</m:t>
                        </m:r>
                      </m:sup>
                    </m:sSubSup>
                    <m:r>
                      <m:rPr>
                        <m:sty m:val="p"/>
                      </m:rPr>
                      <a:rPr lang="en-US" sz="2800">
                        <a:latin typeface="Cambria Math" panose="02040503050406030204" pitchFamily="18" charset="0"/>
                      </a:rPr>
                      <m:t>Δ</m:t>
                    </m:r>
                    <m:sSubSup>
                      <m:sSubSup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f>
                          <m:f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$</m:t>
                            </m:r>
                          </m:num>
                          <m:den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</m:den>
                        </m:f>
                      </m:sup>
                    </m:sSubSup>
                    <m:r>
                      <a:rPr lang="en-US" sz="2800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𝐹</m:t>
                        </m:r>
                      </m:sup>
                    </m:sSubSup>
                    <m:acc>
                      <m:accPr>
                        <m:chr m:val="̂"/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2800">
                            <a:latin typeface="Cambria Math" panose="02040503050406030204" pitchFamily="18" charset="0"/>
                          </a:rPr>
                          <m:t>Δ</m:t>
                        </m:r>
                        <m:sSubSup>
                          <m:sSubSup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  <m:sup>
                            <m:f>
                              <m:fPr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€</m:t>
                                </m:r>
                              </m:num>
                              <m:den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den>
                            </m:f>
                          </m:sup>
                        </m:sSubSup>
                      </m:e>
                    </m:acc>
                    <m:r>
                      <a:rPr lang="en-US" sz="28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sup>
                    </m:sSubSup>
                    <m:acc>
                      <m:accPr>
                        <m:chr m:val="̂"/>
                        <m:ctrlP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28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Δ</m:t>
                        </m:r>
                        <m:sSubSup>
                          <m:sSubSupPr>
                            <m:ctrlP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  <m:sup>
                            <m:f>
                              <m:fPr>
                                <m:ctrlPr>
                                  <a:rPr lang="en-US" sz="2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</m:num>
                              <m:den>
                                <m:r>
                                  <a:rPr lang="en-US" sz="2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den>
                            </m:f>
                          </m:sup>
                        </m:sSubSup>
                      </m:e>
                    </m:acc>
                    <m:r>
                      <a:rPr lang="en-US" sz="2800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80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800">
                            <a:latin typeface="Cambria Math" panose="02040503050406030204" pitchFamily="18" charset="0"/>
                          </a:rPr>
                          <m:t>Π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sz="280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𝜖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F8898C4C-7511-664C-B3F8-47FD01EB64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515" y="859043"/>
                <a:ext cx="9351034" cy="1533744"/>
              </a:xfrm>
              <a:prstGeom prst="rect">
                <a:avLst/>
              </a:prstGeom>
              <a:blipFill>
                <a:blip r:embed="rId3"/>
                <a:stretch>
                  <a:fillRect l="-407" t="-16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9CB9095-DE74-124A-80E4-0C245C9682C2}"/>
              </a:ext>
            </a:extLst>
          </p:cNvPr>
          <p:cNvSpPr txBox="1">
            <a:spLocks/>
          </p:cNvSpPr>
          <p:nvPr/>
        </p:nvSpPr>
        <p:spPr>
          <a:xfrm>
            <a:off x="716283" y="1775830"/>
            <a:ext cx="9157266" cy="2420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endParaRPr lang="en-US" sz="3600" i="1" dirty="0"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0" indent="0">
              <a:buNone/>
            </a:pPr>
            <a:r>
              <a:rPr lang="en-US" sz="4000" dirty="0">
                <a:latin typeface="Cordia New" panose="020B0304020202020204" pitchFamily="34" charset="-34"/>
                <a:cs typeface="Cordia New" panose="020B0304020202020204" pitchFamily="34" charset="-34"/>
              </a:rPr>
              <a:t>Regression sorts out the covariances.</a:t>
            </a:r>
          </a:p>
          <a:p>
            <a:pPr marL="0" indent="0">
              <a:buNone/>
            </a:pPr>
            <a:r>
              <a:rPr lang="en-US" sz="40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		Q: </a:t>
            </a:r>
            <a:r>
              <a:rPr lang="en-US" sz="4000" dirty="0">
                <a:latin typeface="Cordia New" panose="020B0304020202020204" pitchFamily="34" charset="-34"/>
                <a:cs typeface="Cordia New" panose="020B0304020202020204" pitchFamily="34" charset="-34"/>
              </a:rPr>
              <a:t>	Why constrain the regression? </a:t>
            </a:r>
          </a:p>
          <a:p>
            <a:pPr marL="0" indent="0">
              <a:buNone/>
            </a:pPr>
            <a:endParaRPr lang="en-US" sz="360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64156374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424" y="-159571"/>
            <a:ext cx="8144933" cy="1533744"/>
          </a:xfrm>
        </p:spPr>
        <p:txBody>
          <a:bodyPr>
            <a:normAutofit/>
          </a:bodyPr>
          <a:lstStyle/>
          <a:p>
            <a:pPr lvl="1"/>
            <a:endParaRPr lang="en-US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>
              <a:buNone/>
            </a:pP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Fratzscher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&amp;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Mehl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2014 </a:t>
            </a:r>
            <a:r>
              <a:rPr lang="en-US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EJ</a:t>
            </a:r>
          </a:p>
          <a:p>
            <a:pPr marL="0" indent="0">
              <a:buNone/>
            </a:pPr>
            <a:endParaRPr lang="en-US" sz="3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F8898C4C-7511-664C-B3F8-47FD01EB642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22515" y="859043"/>
                <a:ext cx="9351034" cy="15337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 smtClean="0">
                        <a:latin typeface="Cambria Math" panose="02040503050406030204" pitchFamily="18" charset="0"/>
                      </a:rPr>
                      <m:t>Δ</m:t>
                    </m:r>
                    <m:sSubSup>
                      <m:sSubSup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f>
                          <m:f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num>
                          <m:den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den>
                        </m:f>
                      </m:sup>
                    </m:sSubSup>
                    <m:r>
                      <a:rPr lang="en-US" sz="28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800" i="1" smtClean="0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sz="280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800" smtClean="0">
                        <a:latin typeface="Cambria Math" panose="02040503050406030204" pitchFamily="18" charset="0"/>
                      </a:rPr>
                      <m:t> </m:t>
                    </m:r>
                    <m:sSubSup>
                      <m:sSubSup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sz="2800" i="1" smtClean="0">
                            <a:latin typeface="Cambria Math" panose="02040503050406030204" pitchFamily="18" charset="0"/>
                          </a:rPr>
                          <m:t>$</m:t>
                        </m:r>
                      </m:sup>
                    </m:sSubSup>
                    <m:r>
                      <m:rPr>
                        <m:sty m:val="p"/>
                      </m:rPr>
                      <a:rPr lang="en-US" sz="2800">
                        <a:latin typeface="Cambria Math" panose="02040503050406030204" pitchFamily="18" charset="0"/>
                      </a:rPr>
                      <m:t>Δ</m:t>
                    </m:r>
                    <m:sSubSup>
                      <m:sSubSup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f>
                          <m:f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$</m:t>
                            </m:r>
                          </m:num>
                          <m:den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</m:den>
                        </m:f>
                      </m:sup>
                    </m:sSubSup>
                    <m:r>
                      <a:rPr lang="en-US" sz="2800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𝐹</m:t>
                        </m:r>
                      </m:sup>
                    </m:sSubSup>
                    <m:acc>
                      <m:accPr>
                        <m:chr m:val="̂"/>
                        <m:ctrlPr>
                          <a:rPr lang="en-US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28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Δ</m:t>
                        </m:r>
                        <m:sSubSup>
                          <m:sSubSupPr>
                            <m:ctrlP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  <m:sup>
                            <m:f>
                              <m:fPr>
                                <m:ctrlPr>
                                  <a:rPr lang="en-US" sz="2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€</m:t>
                                </m:r>
                              </m:num>
                              <m:den>
                                <m:r>
                                  <a:rPr lang="en-US" sz="2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den>
                            </m:f>
                          </m:sup>
                        </m:sSubSup>
                      </m:e>
                    </m:acc>
                    <m:r>
                      <a:rPr lang="en-US" sz="280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sup>
                    </m:sSubSup>
                    <m:acc>
                      <m:accPr>
                        <m:chr m:val="̂"/>
                        <m:ctrlP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28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Δ</m:t>
                        </m:r>
                        <m:sSubSup>
                          <m:sSubSupPr>
                            <m:ctrlP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  <m:sup>
                            <m:f>
                              <m:fPr>
                                <m:ctrlPr>
                                  <a:rPr lang="en-US" sz="2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</m:num>
                              <m:den>
                                <m:r>
                                  <a:rPr lang="en-US" sz="2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den>
                            </m:f>
                          </m:sup>
                        </m:sSubSup>
                      </m:e>
                    </m:acc>
                    <m:r>
                      <a:rPr lang="en-US" sz="2800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80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800">
                            <a:latin typeface="Cambria Math" panose="02040503050406030204" pitchFamily="18" charset="0"/>
                          </a:rPr>
                          <m:t>Π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sz="280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𝜖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F8898C4C-7511-664C-B3F8-47FD01EB64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515" y="859043"/>
                <a:ext cx="9351034" cy="1533744"/>
              </a:xfrm>
              <a:prstGeom prst="rect">
                <a:avLst/>
              </a:prstGeom>
              <a:blipFill>
                <a:blip r:embed="rId3"/>
                <a:stretch>
                  <a:fillRect l="-407" t="-16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22E7663-7AB0-314E-AC92-A7F906E62710}"/>
              </a:ext>
            </a:extLst>
          </p:cNvPr>
          <p:cNvSpPr txBox="1">
            <a:spLocks/>
          </p:cNvSpPr>
          <p:nvPr/>
        </p:nvSpPr>
        <p:spPr>
          <a:xfrm>
            <a:off x="1648274" y="1835465"/>
            <a:ext cx="9157266" cy="2420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endParaRPr lang="en-US" sz="3600" i="1" dirty="0"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0" indent="0">
              <a:buNone/>
            </a:pPr>
            <a:r>
              <a:rPr lang="en-US" sz="40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A:    </a:t>
            </a:r>
            <a:r>
              <a:rPr lang="en-US" sz="4000" dirty="0">
                <a:latin typeface="Cordia New" panose="020B0304020202020204" pitchFamily="34" charset="-34"/>
                <a:cs typeface="Cordia New" panose="020B0304020202020204" pitchFamily="34" charset="-34"/>
              </a:rPr>
              <a:t>To provide an identification structure.</a:t>
            </a:r>
          </a:p>
          <a:p>
            <a:pPr marL="0" indent="0">
              <a:buNone/>
            </a:pPr>
            <a:endParaRPr lang="en-US" sz="4000" i="1" dirty="0">
              <a:solidFill>
                <a:srgbClr val="C00000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0" indent="0">
              <a:buNone/>
            </a:pPr>
            <a:endParaRPr lang="en-US" sz="360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29202491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318517D-E75F-3C48-9A03-3688938B66FE}"/>
              </a:ext>
            </a:extLst>
          </p:cNvPr>
          <p:cNvSpPr/>
          <p:nvPr/>
        </p:nvSpPr>
        <p:spPr>
          <a:xfrm>
            <a:off x="501927" y="1329665"/>
            <a:ext cx="794136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>
                <a:latin typeface="CordiaUPC" panose="020B0304020202020204" pitchFamily="34" charset="-34"/>
                <a:cs typeface="CordiaUPC" panose="020B0304020202020204" pitchFamily="34" charset="-34"/>
              </a:rPr>
              <a:t>Orthogonalize for a specific reason:</a:t>
            </a:r>
            <a:endParaRPr lang="en-US" sz="1200" i="1" dirty="0">
              <a:latin typeface="CordiaUPC" panose="020B0304020202020204" pitchFamily="34" charset="-34"/>
              <a:cs typeface="CordiaUPC" panose="020B0304020202020204" pitchFamily="34" charset="-34"/>
            </a:endParaRPr>
          </a:p>
          <a:p>
            <a:r>
              <a:rPr lang="en-US" sz="1200" dirty="0">
                <a:latin typeface="CordiaUPC" panose="020B0304020202020204" pitchFamily="34" charset="-34"/>
                <a:cs typeface="CordiaUPC" panose="020B0304020202020204" pitchFamily="34" charset="-34"/>
              </a:rPr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>
                <a:latin typeface="CordiaUPC" panose="020B0304020202020204" pitchFamily="34" charset="-34"/>
                <a:cs typeface="CordiaUPC" panose="020B0304020202020204" pitchFamily="34" charset="-34"/>
              </a:rPr>
              <a:t>Their objective: identify the unique role of the RMB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>
                <a:latin typeface="CordiaUPC" panose="020B0304020202020204" pitchFamily="34" charset="-34"/>
                <a:cs typeface="CordiaUPC" panose="020B0304020202020204" pitchFamily="34" charset="-34"/>
              </a:rPr>
              <a:t>Their problem: the RMB comoves with the U.S. dollar.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204C9D-1F2C-0F4B-81B1-23454F2FEF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1424" y="-159571"/>
            <a:ext cx="8144933" cy="1533744"/>
          </a:xfrm>
        </p:spPr>
        <p:txBody>
          <a:bodyPr>
            <a:normAutofit/>
          </a:bodyPr>
          <a:lstStyle/>
          <a:p>
            <a:pPr lvl="1"/>
            <a:endParaRPr lang="en-US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>
              <a:buNone/>
            </a:pP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Fratzscher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&amp;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Mehl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2014 </a:t>
            </a:r>
            <a:r>
              <a:rPr lang="en-US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EJ</a:t>
            </a:r>
          </a:p>
          <a:p>
            <a:pPr marL="0" indent="0">
              <a:buNone/>
            </a:pPr>
            <a:endParaRPr lang="en-US" sz="3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040076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318517D-E75F-3C48-9A03-3688938B66FE}"/>
              </a:ext>
            </a:extLst>
          </p:cNvPr>
          <p:cNvSpPr/>
          <p:nvPr/>
        </p:nvSpPr>
        <p:spPr>
          <a:xfrm>
            <a:off x="501927" y="1329665"/>
            <a:ext cx="7941365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>
                <a:latin typeface="CordiaUPC" panose="020B0304020202020204" pitchFamily="34" charset="-34"/>
                <a:cs typeface="CordiaUPC" panose="020B0304020202020204" pitchFamily="34" charset="-34"/>
              </a:rPr>
              <a:t>Orthogonalize for a specific reason:</a:t>
            </a:r>
            <a:endParaRPr lang="en-US" sz="1200" i="1" dirty="0">
              <a:latin typeface="CordiaUPC" panose="020B0304020202020204" pitchFamily="34" charset="-34"/>
              <a:cs typeface="CordiaUPC" panose="020B0304020202020204" pitchFamily="34" charset="-34"/>
            </a:endParaRPr>
          </a:p>
          <a:p>
            <a:r>
              <a:rPr lang="en-US" sz="1200" dirty="0">
                <a:latin typeface="CordiaUPC" panose="020B0304020202020204" pitchFamily="34" charset="-34"/>
                <a:cs typeface="CordiaUPC" panose="020B0304020202020204" pitchFamily="34" charset="-34"/>
              </a:rPr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>
                <a:latin typeface="CordiaUPC" panose="020B0304020202020204" pitchFamily="34" charset="-34"/>
                <a:cs typeface="CordiaUPC" panose="020B0304020202020204" pitchFamily="34" charset="-34"/>
              </a:rPr>
              <a:t>Their objective: identify the unique role of the RMB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>
                <a:latin typeface="CordiaUPC" panose="020B0304020202020204" pitchFamily="34" charset="-34"/>
                <a:cs typeface="CordiaUPC" panose="020B0304020202020204" pitchFamily="34" charset="-34"/>
              </a:rPr>
              <a:t>Their problem: the RMB comoves extensively with the U.S. dollar in their sample period.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204C9D-1F2C-0F4B-81B1-23454F2FEF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1424" y="-159571"/>
            <a:ext cx="8144933" cy="1533744"/>
          </a:xfrm>
        </p:spPr>
        <p:txBody>
          <a:bodyPr>
            <a:normAutofit/>
          </a:bodyPr>
          <a:lstStyle/>
          <a:p>
            <a:pPr lvl="1"/>
            <a:endParaRPr lang="en-US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>
              <a:buNone/>
            </a:pP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Fratzscher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&amp;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Mehl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2014 </a:t>
            </a:r>
            <a:r>
              <a:rPr lang="en-US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EJ</a:t>
            </a:r>
          </a:p>
          <a:p>
            <a:pPr marL="0" indent="0">
              <a:buNone/>
            </a:pPr>
            <a:endParaRPr lang="en-US" sz="3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424822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318517D-E75F-3C48-9A03-3688938B66FE}"/>
              </a:ext>
            </a:extLst>
          </p:cNvPr>
          <p:cNvSpPr/>
          <p:nvPr/>
        </p:nvSpPr>
        <p:spPr>
          <a:xfrm>
            <a:off x="384992" y="1374173"/>
            <a:ext cx="794136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>
                <a:latin typeface="CordiaUPC" panose="020B0304020202020204" pitchFamily="34" charset="-34"/>
                <a:cs typeface="CordiaUPC" panose="020B0304020202020204" pitchFamily="34" charset="-34"/>
              </a:rPr>
              <a:t>Their solution: orthogonalize to avoid the dollar effect.  </a:t>
            </a:r>
          </a:p>
          <a:p>
            <a:endParaRPr lang="en-US" sz="3600" dirty="0">
              <a:latin typeface="CordiaUPC" panose="020B0304020202020204" pitchFamily="34" charset="-34"/>
              <a:cs typeface="CordiaUPC" panose="020B0304020202020204" pitchFamily="34" charset="-34"/>
            </a:endParaRPr>
          </a:p>
          <a:p>
            <a:r>
              <a:rPr lang="en-US" sz="3600" dirty="0">
                <a:latin typeface="CordiaUPC" panose="020B0304020202020204" pitchFamily="34" charset="-34"/>
                <a:cs typeface="CordiaUPC" panose="020B0304020202020204" pitchFamily="34" charset="-34"/>
              </a:rPr>
              <a:t>They address the problem of severe </a:t>
            </a:r>
            <a:r>
              <a:rPr lang="en-US" sz="3600" dirty="0" err="1">
                <a:latin typeface="CordiaUPC" panose="020B0304020202020204" pitchFamily="34" charset="-34"/>
                <a:cs typeface="CordiaUPC" panose="020B0304020202020204" pitchFamily="34" charset="-34"/>
              </a:rPr>
              <a:t>multicollineary</a:t>
            </a:r>
            <a:r>
              <a:rPr lang="en-US" sz="3600" dirty="0">
                <a:latin typeface="CordiaUPC" panose="020B0304020202020204" pitchFamily="34" charset="-34"/>
                <a:cs typeface="CordiaUPC" panose="020B0304020202020204" pitchFamily="34" charset="-34"/>
              </a:rPr>
              <a:t> in the context of the specific purpose of their paper.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314BD5-E5E4-8D49-BB92-314E31D207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1424" y="-159571"/>
            <a:ext cx="8144933" cy="1533744"/>
          </a:xfrm>
        </p:spPr>
        <p:txBody>
          <a:bodyPr>
            <a:normAutofit/>
          </a:bodyPr>
          <a:lstStyle/>
          <a:p>
            <a:pPr lvl="1"/>
            <a:endParaRPr lang="en-US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>
              <a:buNone/>
            </a:pP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Fratzscher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&amp;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Mehl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2014 </a:t>
            </a:r>
            <a:r>
              <a:rPr lang="en-US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EJ</a:t>
            </a:r>
          </a:p>
          <a:p>
            <a:pPr marL="0" indent="0">
              <a:buNone/>
            </a:pPr>
            <a:endParaRPr lang="en-US" sz="3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52232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7ABF732A-EC7F-EA41-8164-8A1C0046863B}"/>
              </a:ext>
            </a:extLst>
          </p:cNvPr>
          <p:cNvSpPr txBox="1">
            <a:spLocks/>
          </p:cNvSpPr>
          <p:nvPr/>
        </p:nvSpPr>
        <p:spPr>
          <a:xfrm>
            <a:off x="-370938" y="172532"/>
            <a:ext cx="8039819" cy="8179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Arial"/>
              <a:buNone/>
            </a:pPr>
            <a:r>
              <a:rPr lang="en-US" sz="3000" dirty="0"/>
              <a:t>This paper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3">
                <a:extLst>
                  <a:ext uri="{FF2B5EF4-FFF2-40B4-BE49-F238E27FC236}">
                    <a16:creationId xmlns:a16="http://schemas.microsoft.com/office/drawing/2014/main" id="{B55B2705-3B40-6143-B142-DCE8D2F30E5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30947" y="842995"/>
                <a:ext cx="9351034" cy="15337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Δ</m:t>
                    </m:r>
                    <m:sSubSup>
                      <m:sSubSup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f>
                          <m:f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num>
                          <m:den>
                            <m:r>
                              <a:rPr lang="en-US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ℒ</m:t>
                            </m:r>
                          </m:den>
                        </m:f>
                      </m:sup>
                    </m:sSubSup>
                    <m:r>
                      <a:rPr lang="en-US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mtClean="0">
                        <a:latin typeface="Cambria Math" panose="02040503050406030204" pitchFamily="18" charset="0"/>
                      </a:rPr>
                      <m:t> 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0" smtClean="0">
                            <a:latin typeface="Cambria Math" panose="02040503050406030204" pitchFamily="18" charset="0"/>
                          </a:rPr>
                          <m:t>$</m:t>
                        </m:r>
                      </m:sup>
                    </m:sSubSup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Δ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 smtClean="0">
                                <a:latin typeface="Cambria Math" panose="02040503050406030204" pitchFamily="18" charset="0"/>
                              </a:rPr>
                              <m:t>$</m:t>
                            </m:r>
                          </m:num>
                          <m:den>
                            <m:r>
                              <a:rPr lang="en-US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ℒ</m:t>
                            </m:r>
                          </m:den>
                        </m:f>
                      </m:sup>
                    </m:sSubSup>
                    <m:r>
                      <a:rPr lang="en-US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₣</m:t>
                        </m:r>
                      </m:sup>
                    </m:sSubSup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Δ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₣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ℒ</m:t>
                            </m:r>
                          </m:den>
                        </m:f>
                      </m:sup>
                    </m:sSubSup>
                    <m:r>
                      <a:rPr lang="en-US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 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𝑅</m:t>
                        </m:r>
                      </m:sup>
                    </m:sSubSup>
                    <m:acc>
                      <m:accPr>
                        <m:chr m:val="̂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Δ</m:t>
                        </m:r>
                        <m:sSubSup>
                          <m:sSub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  <m:sup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£</m:t>
                                </m:r>
                              </m:den>
                            </m:f>
                          </m:sup>
                        </m:sSubSup>
                      </m:e>
                    </m:acc>
                    <m:r>
                      <a:rPr lang="en-US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Π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𝜖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5" name="Content Placeholder 3">
                <a:extLst>
                  <a:ext uri="{FF2B5EF4-FFF2-40B4-BE49-F238E27FC236}">
                    <a16:creationId xmlns:a16="http://schemas.microsoft.com/office/drawing/2014/main" id="{B55B2705-3B40-6143-B142-DCE8D2F30E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0947" y="842995"/>
                <a:ext cx="9351034" cy="1533744"/>
              </a:xfrm>
              <a:prstGeom prst="rect">
                <a:avLst/>
              </a:prstGeom>
              <a:blipFill>
                <a:blip r:embed="rId3"/>
                <a:stretch>
                  <a:fillRect l="-543" t="-40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Oval 5">
            <a:extLst>
              <a:ext uri="{FF2B5EF4-FFF2-40B4-BE49-F238E27FC236}">
                <a16:creationId xmlns:a16="http://schemas.microsoft.com/office/drawing/2014/main" id="{0949EB73-5A66-2B4C-8F3E-ED57901F76E7}"/>
              </a:ext>
            </a:extLst>
          </p:cNvPr>
          <p:cNvSpPr/>
          <p:nvPr/>
        </p:nvSpPr>
        <p:spPr>
          <a:xfrm>
            <a:off x="6071809" y="706275"/>
            <a:ext cx="778934" cy="465005"/>
          </a:xfrm>
          <a:prstGeom prst="ellipse">
            <a:avLst/>
          </a:prstGeom>
          <a:noFill/>
          <a:ln w="57150">
            <a:solidFill>
              <a:srgbClr val="C00000">
                <a:alpha val="73000"/>
              </a:srgb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04557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7ABF732A-EC7F-EA41-8164-8A1C0046863B}"/>
              </a:ext>
            </a:extLst>
          </p:cNvPr>
          <p:cNvSpPr txBox="1">
            <a:spLocks/>
          </p:cNvSpPr>
          <p:nvPr/>
        </p:nvSpPr>
        <p:spPr>
          <a:xfrm>
            <a:off x="-370938" y="172532"/>
            <a:ext cx="8039819" cy="8179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Arial"/>
              <a:buNone/>
            </a:pPr>
            <a:r>
              <a:rPr lang="en-US" sz="3000" dirty="0"/>
              <a:t>This paper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3">
                <a:extLst>
                  <a:ext uri="{FF2B5EF4-FFF2-40B4-BE49-F238E27FC236}">
                    <a16:creationId xmlns:a16="http://schemas.microsoft.com/office/drawing/2014/main" id="{B55B2705-3B40-6143-B142-DCE8D2F30E5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30947" y="842995"/>
                <a:ext cx="9351034" cy="15337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Δ</m:t>
                    </m:r>
                    <m:sSubSup>
                      <m:sSubSup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f>
                          <m:f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num>
                          <m:den>
                            <m:r>
                              <a:rPr lang="en-US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ℒ</m:t>
                            </m:r>
                          </m:den>
                        </m:f>
                      </m:sup>
                    </m:sSubSup>
                    <m:r>
                      <a:rPr lang="en-US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mtClean="0">
                        <a:latin typeface="Cambria Math" panose="02040503050406030204" pitchFamily="18" charset="0"/>
                      </a:rPr>
                      <m:t> 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0" smtClean="0">
                            <a:latin typeface="Cambria Math" panose="02040503050406030204" pitchFamily="18" charset="0"/>
                          </a:rPr>
                          <m:t>$</m:t>
                        </m:r>
                      </m:sup>
                    </m:sSubSup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Δ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 smtClean="0">
                                <a:latin typeface="Cambria Math" panose="02040503050406030204" pitchFamily="18" charset="0"/>
                              </a:rPr>
                              <m:t>$</m:t>
                            </m:r>
                          </m:num>
                          <m:den>
                            <m:r>
                              <a:rPr lang="en-US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ℒ</m:t>
                            </m:r>
                          </m:den>
                        </m:f>
                      </m:sup>
                    </m:sSubSup>
                    <m:r>
                      <a:rPr lang="en-US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₣</m:t>
                        </m:r>
                      </m:sup>
                    </m:sSubSup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Δ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₣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ℒ</m:t>
                            </m:r>
                          </m:den>
                        </m:f>
                      </m:sup>
                    </m:sSubSup>
                    <m:r>
                      <a:rPr lang="en-US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 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𝑅</m:t>
                        </m:r>
                      </m:sup>
                    </m:sSubSup>
                    <m:acc>
                      <m:accPr>
                        <m:chr m:val="̂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Δ</m:t>
                        </m:r>
                        <m:sSubSup>
                          <m:sSub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  <m:sup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£</m:t>
                                </m:r>
                              </m:den>
                            </m:f>
                          </m:sup>
                        </m:sSubSup>
                      </m:e>
                    </m:acc>
                    <m:r>
                      <a:rPr lang="en-US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Π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𝜖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5" name="Content Placeholder 3">
                <a:extLst>
                  <a:ext uri="{FF2B5EF4-FFF2-40B4-BE49-F238E27FC236}">
                    <a16:creationId xmlns:a16="http://schemas.microsoft.com/office/drawing/2014/main" id="{B55B2705-3B40-6143-B142-DCE8D2F30E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0947" y="842995"/>
                <a:ext cx="9351034" cy="1533744"/>
              </a:xfrm>
              <a:prstGeom prst="rect">
                <a:avLst/>
              </a:prstGeom>
              <a:blipFill>
                <a:blip r:embed="rId3"/>
                <a:stretch>
                  <a:fillRect l="-543" t="-40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Oval 5">
            <a:extLst>
              <a:ext uri="{FF2B5EF4-FFF2-40B4-BE49-F238E27FC236}">
                <a16:creationId xmlns:a16="http://schemas.microsoft.com/office/drawing/2014/main" id="{0949EB73-5A66-2B4C-8F3E-ED57901F76E7}"/>
              </a:ext>
            </a:extLst>
          </p:cNvPr>
          <p:cNvSpPr/>
          <p:nvPr/>
        </p:nvSpPr>
        <p:spPr>
          <a:xfrm>
            <a:off x="6071809" y="706275"/>
            <a:ext cx="778934" cy="465005"/>
          </a:xfrm>
          <a:prstGeom prst="ellipse">
            <a:avLst/>
          </a:prstGeom>
          <a:noFill/>
          <a:ln w="57150">
            <a:solidFill>
              <a:srgbClr val="C00000">
                <a:alpha val="73000"/>
              </a:srgb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3272BD1-BBC3-D84D-9AA0-0E37D971FFCB}"/>
              </a:ext>
            </a:extLst>
          </p:cNvPr>
          <p:cNvSpPr txBox="1">
            <a:spLocks/>
          </p:cNvSpPr>
          <p:nvPr/>
        </p:nvSpPr>
        <p:spPr>
          <a:xfrm>
            <a:off x="1113065" y="2031876"/>
            <a:ext cx="9157266" cy="29085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endParaRPr lang="en-US" sz="2400" i="1" dirty="0"/>
          </a:p>
          <a:p>
            <a:pPr marL="0" indent="0">
              <a:buNone/>
            </a:pPr>
            <a:r>
              <a:rPr lang="en-US" sz="2800" b="1" dirty="0"/>
              <a:t>Q:    </a:t>
            </a:r>
            <a:r>
              <a:rPr lang="en-US" sz="2800" dirty="0"/>
              <a:t>Why handicap the regression?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>
                <a:solidFill>
                  <a:schemeClr val="bg1"/>
                </a:solidFill>
              </a:rPr>
              <a:t>the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698126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F8898C4C-7511-664C-B3F8-47FD01EB642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0" y="913044"/>
                <a:ext cx="9351034" cy="15337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Δ</m:t>
                    </m:r>
                    <m:sSubSup>
                      <m:sSubSup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f>
                          <m:fPr>
                            <m:ctrlP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num>
                          <m:den>
                            <m:r>
                              <a:rPr lang="en-US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ℒ</m:t>
                            </m:r>
                          </m:den>
                        </m:f>
                      </m:sup>
                    </m:sSubSup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mtClean="0">
                        <a:latin typeface="Cambria Math" panose="02040503050406030204" pitchFamily="18" charset="0"/>
                      </a:rPr>
                      <m:t> 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$</m:t>
                        </m:r>
                      </m:sup>
                    </m:sSubSup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Δ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 smtClean="0">
                                <a:latin typeface="Cambria Math" panose="02040503050406030204" pitchFamily="18" charset="0"/>
                              </a:rPr>
                              <m:t>$</m:t>
                            </m:r>
                          </m:num>
                          <m:den>
                            <m:r>
                              <a:rPr lang="en-US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ℒ</m:t>
                            </m:r>
                          </m:den>
                        </m:f>
                      </m:sup>
                    </m:sSubSup>
                    <m:r>
                      <a:rPr lang="en-US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₣</m:t>
                        </m:r>
                      </m:sup>
                    </m:sSubSup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Δ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₣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ℒ</m:t>
                            </m:r>
                          </m:den>
                        </m:f>
                      </m:sup>
                    </m:sSubSup>
                    <m:r>
                      <a:rPr lang="en-US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 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𝑅</m:t>
                        </m:r>
                      </m:sup>
                    </m:sSubSup>
                    <m:acc>
                      <m:accPr>
                        <m:chr m:val="̂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Δ</m:t>
                        </m:r>
                        <m:sSubSup>
                          <m:sSub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  <m:sup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£</m:t>
                                </m:r>
                              </m:den>
                            </m:f>
                          </m:sup>
                        </m:sSubSup>
                      </m:e>
                    </m:acc>
                    <m:r>
                      <a:rPr lang="en-US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Π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𝜖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F8898C4C-7511-664C-B3F8-47FD01EB64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913044"/>
                <a:ext cx="9351034" cy="1533744"/>
              </a:xfrm>
              <a:prstGeom prst="rect">
                <a:avLst/>
              </a:prstGeom>
              <a:blipFill>
                <a:blip r:embed="rId3"/>
                <a:stretch>
                  <a:fillRect l="-543" t="-41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0A03737-C4FC-A84F-B4F4-2C3219710A8A}"/>
              </a:ext>
            </a:extLst>
          </p:cNvPr>
          <p:cNvCxnSpPr>
            <a:cxnSpLocks/>
          </p:cNvCxnSpPr>
          <p:nvPr/>
        </p:nvCxnSpPr>
        <p:spPr>
          <a:xfrm>
            <a:off x="586596" y="1965944"/>
            <a:ext cx="435635" cy="132361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4C0AF3C4-D84A-E44A-9392-39C8B547DDEC}"/>
              </a:ext>
            </a:extLst>
          </p:cNvPr>
          <p:cNvSpPr txBox="1"/>
          <p:nvPr/>
        </p:nvSpPr>
        <p:spPr>
          <a:xfrm>
            <a:off x="457199" y="3263290"/>
            <a:ext cx="238951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Currency Depreciation</a:t>
            </a:r>
          </a:p>
        </p:txBody>
      </p:sp>
    </p:spTree>
    <p:extLst>
      <p:ext uri="{BB962C8B-B14F-4D97-AF65-F5344CB8AC3E}">
        <p14:creationId xmlns:p14="http://schemas.microsoft.com/office/powerpoint/2010/main" val="318505876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7ABF732A-EC7F-EA41-8164-8A1C0046863B}"/>
              </a:ext>
            </a:extLst>
          </p:cNvPr>
          <p:cNvSpPr txBox="1">
            <a:spLocks/>
          </p:cNvSpPr>
          <p:nvPr/>
        </p:nvSpPr>
        <p:spPr>
          <a:xfrm>
            <a:off x="-370938" y="172532"/>
            <a:ext cx="8039819" cy="8179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Arial"/>
              <a:buNone/>
            </a:pPr>
            <a:r>
              <a:rPr lang="en-US" sz="3000" dirty="0"/>
              <a:t>This paper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3">
                <a:extLst>
                  <a:ext uri="{FF2B5EF4-FFF2-40B4-BE49-F238E27FC236}">
                    <a16:creationId xmlns:a16="http://schemas.microsoft.com/office/drawing/2014/main" id="{B55B2705-3B40-6143-B142-DCE8D2F30E5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30947" y="842995"/>
                <a:ext cx="9351034" cy="15337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Δ</m:t>
                    </m:r>
                    <m:sSubSup>
                      <m:sSubSup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f>
                          <m:f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num>
                          <m:den>
                            <m:r>
                              <a:rPr lang="en-US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ℒ</m:t>
                            </m:r>
                          </m:den>
                        </m:f>
                      </m:sup>
                    </m:sSubSup>
                    <m:r>
                      <a:rPr lang="en-US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mtClean="0">
                        <a:latin typeface="Cambria Math" panose="02040503050406030204" pitchFamily="18" charset="0"/>
                      </a:rPr>
                      <m:t> 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0" smtClean="0">
                            <a:latin typeface="Cambria Math" panose="02040503050406030204" pitchFamily="18" charset="0"/>
                          </a:rPr>
                          <m:t>$</m:t>
                        </m:r>
                      </m:sup>
                    </m:sSubSup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Δ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 smtClean="0">
                                <a:latin typeface="Cambria Math" panose="02040503050406030204" pitchFamily="18" charset="0"/>
                              </a:rPr>
                              <m:t>$</m:t>
                            </m:r>
                          </m:num>
                          <m:den>
                            <m:r>
                              <a:rPr lang="en-US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ℒ</m:t>
                            </m:r>
                          </m:den>
                        </m:f>
                      </m:sup>
                    </m:sSubSup>
                    <m:r>
                      <a:rPr lang="en-US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₣</m:t>
                        </m:r>
                      </m:sup>
                    </m:sSubSup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Δ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₣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ℒ</m:t>
                            </m:r>
                          </m:den>
                        </m:f>
                      </m:sup>
                    </m:sSubSup>
                    <m:r>
                      <a:rPr lang="en-US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 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𝑅</m:t>
                        </m:r>
                      </m:sup>
                    </m:sSubSup>
                    <m:acc>
                      <m:accPr>
                        <m:chr m:val="̂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Δ</m:t>
                        </m:r>
                        <m:sSubSup>
                          <m:sSub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  <m:sup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£</m:t>
                                </m:r>
                              </m:den>
                            </m:f>
                          </m:sup>
                        </m:sSubSup>
                      </m:e>
                    </m:acc>
                    <m:r>
                      <a:rPr lang="en-US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Π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𝜖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5" name="Content Placeholder 3">
                <a:extLst>
                  <a:ext uri="{FF2B5EF4-FFF2-40B4-BE49-F238E27FC236}">
                    <a16:creationId xmlns:a16="http://schemas.microsoft.com/office/drawing/2014/main" id="{B55B2705-3B40-6143-B142-DCE8D2F30E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0947" y="842995"/>
                <a:ext cx="9351034" cy="1533744"/>
              </a:xfrm>
              <a:prstGeom prst="rect">
                <a:avLst/>
              </a:prstGeom>
              <a:blipFill>
                <a:blip r:embed="rId3"/>
                <a:stretch>
                  <a:fillRect l="-543" t="-40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E70833D-C2B1-7648-8679-25831784C6C2}"/>
              </a:ext>
            </a:extLst>
          </p:cNvPr>
          <p:cNvSpPr txBox="1">
            <a:spLocks/>
          </p:cNvSpPr>
          <p:nvPr/>
        </p:nvSpPr>
        <p:spPr>
          <a:xfrm>
            <a:off x="1113065" y="2031876"/>
            <a:ext cx="9157266" cy="29085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endParaRPr lang="en-US" sz="2400" i="1" dirty="0"/>
          </a:p>
          <a:p>
            <a:pPr marL="0" indent="0">
              <a:buNone/>
            </a:pPr>
            <a:r>
              <a:rPr lang="en-US" sz="2800" b="1" dirty="0"/>
              <a:t>(Q:    </a:t>
            </a:r>
            <a:r>
              <a:rPr lang="en-US" sz="2800" dirty="0"/>
              <a:t>And, why handicap it in this asymmetric way?) 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>
                <a:solidFill>
                  <a:schemeClr val="bg1"/>
                </a:solidFill>
              </a:rPr>
              <a:t>the</a:t>
            </a:r>
            <a:endParaRPr lang="en-US" sz="2400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04B0C276-09E6-9440-ADEF-A80802091201}"/>
              </a:ext>
            </a:extLst>
          </p:cNvPr>
          <p:cNvSpPr/>
          <p:nvPr/>
        </p:nvSpPr>
        <p:spPr>
          <a:xfrm>
            <a:off x="6071809" y="706275"/>
            <a:ext cx="778934" cy="465005"/>
          </a:xfrm>
          <a:prstGeom prst="ellipse">
            <a:avLst/>
          </a:prstGeom>
          <a:noFill/>
          <a:ln w="41275">
            <a:solidFill>
              <a:srgbClr val="C00000">
                <a:alpha val="73000"/>
              </a:srgb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44172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318517D-E75F-3C48-9A03-3688938B66FE}"/>
              </a:ext>
            </a:extLst>
          </p:cNvPr>
          <p:cNvSpPr/>
          <p:nvPr/>
        </p:nvSpPr>
        <p:spPr>
          <a:xfrm>
            <a:off x="357810" y="593437"/>
            <a:ext cx="8786190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/>
              <a:t>Fratzscher</a:t>
            </a:r>
            <a:r>
              <a:rPr lang="en-US" sz="2800" dirty="0"/>
              <a:t> &amp; </a:t>
            </a:r>
            <a:r>
              <a:rPr lang="en-US" sz="2800" dirty="0" err="1"/>
              <a:t>Mehl</a:t>
            </a: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Trying to isolate the specific effect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Orthogonalize for identification</a:t>
            </a:r>
          </a:p>
          <a:p>
            <a:endParaRPr lang="en-US" sz="1200" dirty="0"/>
          </a:p>
          <a:p>
            <a:r>
              <a:rPr lang="en-US" sz="2800" dirty="0"/>
              <a:t>This paper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Apportionment (accounting) is a horse race.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Orthogonalization unevenly handicaps the contenders.</a:t>
            </a:r>
          </a:p>
          <a:p>
            <a:r>
              <a:rPr lang="en-US" sz="1200" dirty="0"/>
              <a:t> </a:t>
            </a:r>
          </a:p>
          <a:p>
            <a:r>
              <a:rPr lang="en-US" sz="2800" dirty="0">
                <a:solidFill>
                  <a:schemeClr val="bg1"/>
                </a:solidFill>
              </a:rPr>
              <a:t>(Aside: Gold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Recurring, leading role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If anything, perhaps orthogonalize vis-a-vis the gold exchange rate.) 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9027940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318517D-E75F-3C48-9A03-3688938B66FE}"/>
              </a:ext>
            </a:extLst>
          </p:cNvPr>
          <p:cNvSpPr/>
          <p:nvPr/>
        </p:nvSpPr>
        <p:spPr>
          <a:xfrm>
            <a:off x="357810" y="593437"/>
            <a:ext cx="8786190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/>
              <a:t>Fratzscher</a:t>
            </a:r>
            <a:r>
              <a:rPr lang="en-US" sz="2800" dirty="0"/>
              <a:t> &amp; </a:t>
            </a:r>
            <a:r>
              <a:rPr lang="en-US" sz="2800" dirty="0" err="1"/>
              <a:t>Mehl</a:t>
            </a: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Trying to isolate the specific effect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Orthogonalize for identification</a:t>
            </a:r>
          </a:p>
          <a:p>
            <a:endParaRPr lang="en-US" sz="1200" dirty="0"/>
          </a:p>
          <a:p>
            <a:r>
              <a:rPr lang="en-US" sz="2800" dirty="0"/>
              <a:t>This paper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Apportionment (accounting) is a horse race.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Orthogonalization unevenly handicaps the contenders.</a:t>
            </a:r>
          </a:p>
          <a:p>
            <a:r>
              <a:rPr lang="en-US" sz="1200" dirty="0"/>
              <a:t> </a:t>
            </a:r>
          </a:p>
          <a:p>
            <a:r>
              <a:rPr lang="en-US" sz="2800" dirty="0"/>
              <a:t>(Aside: Gold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Recurring, leading role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If anything, perhaps orthogonalize vis-a-vis the gold exchange rate.) 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0132364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581508"/>
            <a:ext cx="9840683" cy="5160154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4400" dirty="0">
                <a:solidFill>
                  <a:schemeClr val="bg1">
                    <a:lumMod val="75000"/>
                  </a:schemeClr>
                </a:solidFill>
              </a:rPr>
              <a:t>The paper’s single equation</a:t>
            </a:r>
          </a:p>
          <a:p>
            <a:pPr marL="1314450" lvl="1" indent="-914400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bg1">
                    <a:lumMod val="75000"/>
                  </a:schemeClr>
                </a:solidFill>
              </a:rPr>
              <a:t>‘</a:t>
            </a:r>
            <a:r>
              <a:rPr lang="en-US" sz="4000" i="1" dirty="0">
                <a:solidFill>
                  <a:schemeClr val="bg1">
                    <a:lumMod val="75000"/>
                  </a:schemeClr>
                </a:solidFill>
              </a:rPr>
              <a:t>Control</a:t>
            </a:r>
            <a:r>
              <a:rPr lang="en-US" sz="4000" dirty="0">
                <a:solidFill>
                  <a:schemeClr val="bg1">
                    <a:lumMod val="75000"/>
                  </a:schemeClr>
                </a:solidFill>
              </a:rPr>
              <a:t>’ variables</a:t>
            </a:r>
          </a:p>
          <a:p>
            <a:pPr marL="1314450" lvl="1" indent="-914400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bg1">
                    <a:lumMod val="75000"/>
                  </a:schemeClr>
                </a:solidFill>
              </a:rPr>
              <a:t>Orthogonalization</a:t>
            </a:r>
          </a:p>
          <a:p>
            <a:pPr marL="0" indent="0">
              <a:buNone/>
            </a:pPr>
            <a:r>
              <a:rPr lang="en-US" sz="4400" dirty="0"/>
              <a:t>Data Details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809752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E70833D-C2B1-7648-8679-25831784C6C2}"/>
              </a:ext>
            </a:extLst>
          </p:cNvPr>
          <p:cNvSpPr txBox="1">
            <a:spLocks/>
          </p:cNvSpPr>
          <p:nvPr/>
        </p:nvSpPr>
        <p:spPr>
          <a:xfrm>
            <a:off x="-233553" y="798074"/>
            <a:ext cx="8020967" cy="49482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 fontAlgn="t">
              <a:spcBef>
                <a:spcPts val="0"/>
              </a:spcBef>
              <a:buNone/>
            </a:pPr>
            <a:r>
              <a:rPr lang="en-US" sz="3600" kern="100" spc="-100" dirty="0">
                <a:latin typeface="Cordia New" panose="020B0304020202020204" pitchFamily="34" charset="-34"/>
                <a:cs typeface="Cordia New" panose="020B0304020202020204" pitchFamily="34" charset="-34"/>
              </a:rPr>
              <a:t>Biggest potential contribution: long series of historical data  </a:t>
            </a:r>
          </a:p>
          <a:p>
            <a:pPr marL="457200" lvl="1" indent="0" fontAlgn="t">
              <a:spcBef>
                <a:spcPts val="0"/>
              </a:spcBef>
              <a:buNone/>
            </a:pPr>
            <a:r>
              <a:rPr lang="en-US" sz="3600" kern="100" spc="-100" dirty="0">
                <a:latin typeface="Cordia New" panose="020B0304020202020204" pitchFamily="34" charset="-34"/>
                <a:cs typeface="Cordia New" panose="020B0304020202020204" pitchFamily="34" charset="-34"/>
              </a:rPr>
              <a:t>	Usefulness depends on documenting reliability: </a:t>
            </a:r>
            <a:endParaRPr lang="en-US" sz="3200" kern="100" spc="-10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lvl="3" fontAlgn="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3200" kern="100" spc="-100" dirty="0">
                <a:latin typeface="Cordia New" panose="020B0304020202020204" pitchFamily="34" charset="-34"/>
                <a:cs typeface="Cordia New" panose="020B0304020202020204" pitchFamily="34" charset="-34"/>
              </a:rPr>
              <a:t>Need: the nitty-gritty details.</a:t>
            </a:r>
          </a:p>
          <a:p>
            <a:pPr lvl="3" fontAlgn="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3200" kern="100" spc="-100" dirty="0">
                <a:latin typeface="Cordia New" panose="020B0304020202020204" pitchFamily="34" charset="-34"/>
                <a:cs typeface="Cordia New" panose="020B0304020202020204" pitchFamily="34" charset="-34"/>
              </a:rPr>
              <a:t>Compare with extensively used data compiled by other economic historians in overlapping periods.  </a:t>
            </a:r>
          </a:p>
          <a:p>
            <a:pPr lvl="3" fontAlgn="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3200" kern="100" spc="-100" dirty="0">
                <a:latin typeface="Cordia New" panose="020B0304020202020204" pitchFamily="34" charset="-34"/>
                <a:cs typeface="Cordia New" panose="020B0304020202020204" pitchFamily="34" charset="-34"/>
              </a:rPr>
              <a:t>Decompose the novelty in your results into the part due to your methodological differences &amp; the part due to different data.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C1F51F-4748-A844-9837-35DA67006E73}"/>
              </a:ext>
            </a:extLst>
          </p:cNvPr>
          <p:cNvSpPr txBox="1">
            <a:spLocks/>
          </p:cNvSpPr>
          <p:nvPr/>
        </p:nvSpPr>
        <p:spPr>
          <a:xfrm>
            <a:off x="-370938" y="172532"/>
            <a:ext cx="8039819" cy="8179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Arial"/>
              <a:buNone/>
            </a:pPr>
            <a:r>
              <a:rPr lang="en-US" sz="3000" dirty="0"/>
              <a:t>Data Details</a:t>
            </a:r>
          </a:p>
        </p:txBody>
      </p:sp>
    </p:spTree>
    <p:extLst>
      <p:ext uri="{BB962C8B-B14F-4D97-AF65-F5344CB8AC3E}">
        <p14:creationId xmlns:p14="http://schemas.microsoft.com/office/powerpoint/2010/main" val="124749765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E70833D-C2B1-7648-8679-25831784C6C2}"/>
              </a:ext>
            </a:extLst>
          </p:cNvPr>
          <p:cNvSpPr txBox="1">
            <a:spLocks/>
          </p:cNvSpPr>
          <p:nvPr/>
        </p:nvSpPr>
        <p:spPr>
          <a:xfrm>
            <a:off x="171542" y="848875"/>
            <a:ext cx="8972458" cy="49482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b="1" kern="500" dirty="0">
                <a:latin typeface="Cordia New" panose="020B0304020202020204" pitchFamily="34" charset="-34"/>
                <a:cs typeface="Cordia New" panose="020B0304020202020204" pitchFamily="34" charset="-34"/>
              </a:rPr>
              <a:t>A potentially useful accounting exercise &amp; ultimately a data source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3200" kern="500" dirty="0">
                <a:latin typeface="Cordia New" panose="020B0304020202020204" pitchFamily="34" charset="-34"/>
                <a:cs typeface="Cordia New" panose="020B0304020202020204" pitchFamily="34" charset="-34"/>
              </a:rPr>
              <a:t>Long time span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3200" kern="500" dirty="0">
                <a:latin typeface="Cordia New" panose="020B0304020202020204" pitchFamily="34" charset="-34"/>
                <a:cs typeface="Cordia New" panose="020B0304020202020204" pitchFamily="34" charset="-34"/>
              </a:rPr>
              <a:t>Work in progress </a:t>
            </a:r>
          </a:p>
          <a:p>
            <a:pPr marL="0" indent="0" fontAlgn="t">
              <a:spcBef>
                <a:spcPts val="0"/>
              </a:spcBef>
              <a:buNone/>
            </a:pPr>
            <a:r>
              <a:rPr lang="en-US" b="1" kern="100" spc="-100" dirty="0">
                <a:latin typeface="Cordia New" panose="020B0304020202020204" pitchFamily="34" charset="-34"/>
                <a:cs typeface="Cordia New" panose="020B0304020202020204" pitchFamily="34" charset="-34"/>
              </a:rPr>
              <a:t>Suggestions going forward: Data and Methods </a:t>
            </a:r>
          </a:p>
          <a:p>
            <a:pPr lvl="1" fontAlgn="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3200" kern="100" spc="-100" dirty="0">
                <a:latin typeface="Cordia New" panose="020B0304020202020204" pitchFamily="34" charset="-34"/>
                <a:cs typeface="Cordia New" panose="020B0304020202020204" pitchFamily="34" charset="-34"/>
              </a:rPr>
              <a:t>Data—</a:t>
            </a:r>
            <a:r>
              <a:rPr lang="en-US" sz="3200" kern="100" spc="-100" dirty="0">
                <a:latin typeface="Cordia New" panose="020B0304020202020204" pitchFamily="34" charset="-34"/>
                <a:cs typeface="Cordia New" panose="020B0304020202020204" pitchFamily="34" charset="-34"/>
                <a:sym typeface="Wingdings" pitchFamily="2" charset="2"/>
              </a:rPr>
              <a:t>provide details &amp; compare with other economic historians’ work.</a:t>
            </a:r>
          </a:p>
          <a:p>
            <a:pPr lvl="1" fontAlgn="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3200" kern="100" spc="-100" dirty="0">
                <a:latin typeface="Cordia New" panose="020B0304020202020204" pitchFamily="34" charset="-34"/>
                <a:cs typeface="Cordia New" panose="020B0304020202020204" pitchFamily="34" charset="-34"/>
              </a:rPr>
              <a:t>Methodology—Are the methods lifted from the literature appropriate? (E.g. conditioning, orthogonalization, numeraire, truncation,…)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C1F51F-4748-A844-9837-35DA67006E73}"/>
              </a:ext>
            </a:extLst>
          </p:cNvPr>
          <p:cNvSpPr txBox="1">
            <a:spLocks/>
          </p:cNvSpPr>
          <p:nvPr/>
        </p:nvSpPr>
        <p:spPr>
          <a:xfrm>
            <a:off x="-370938" y="172532"/>
            <a:ext cx="8039819" cy="8179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Arial"/>
              <a:buNone/>
            </a:pPr>
            <a:r>
              <a:rPr lang="en-US" sz="3000" dirty="0"/>
              <a:t>Conclusion</a:t>
            </a:r>
          </a:p>
        </p:txBody>
      </p:sp>
    </p:spTree>
    <p:extLst>
      <p:ext uri="{BB962C8B-B14F-4D97-AF65-F5344CB8AC3E}">
        <p14:creationId xmlns:p14="http://schemas.microsoft.com/office/powerpoint/2010/main" val="41578993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6557F18D-D580-BE48-98DD-1FDC2CB725EC}"/>
              </a:ext>
            </a:extLst>
          </p:cNvPr>
          <p:cNvCxnSpPr>
            <a:cxnSpLocks/>
          </p:cNvCxnSpPr>
          <p:nvPr/>
        </p:nvCxnSpPr>
        <p:spPr>
          <a:xfrm flipH="1">
            <a:off x="1088571" y="1810682"/>
            <a:ext cx="360669" cy="110416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24EAE186-41F7-1F4A-A508-23AF30E3BA6C}"/>
              </a:ext>
            </a:extLst>
          </p:cNvPr>
          <p:cNvSpPr txBox="1"/>
          <p:nvPr/>
        </p:nvSpPr>
        <p:spPr>
          <a:xfrm>
            <a:off x="457199" y="2987532"/>
            <a:ext cx="238951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Trend depreciation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3">
                <a:extLst>
                  <a:ext uri="{FF2B5EF4-FFF2-40B4-BE49-F238E27FC236}">
                    <a16:creationId xmlns:a16="http://schemas.microsoft.com/office/drawing/2014/main" id="{A1A00595-B118-4146-97E2-2996680B963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0" y="913057"/>
                <a:ext cx="9351034" cy="15337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Δ</m:t>
                    </m:r>
                    <m:sSubSup>
                      <m:sSubSup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f>
                          <m:f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num>
                          <m:den>
                            <m:r>
                              <a:rPr lang="en-US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ℒ</m:t>
                            </m:r>
                          </m:den>
                        </m:f>
                      </m:sup>
                    </m:sSubSup>
                    <m:r>
                      <a:rPr lang="en-US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mtClean="0">
                        <a:latin typeface="Cambria Math" panose="02040503050406030204" pitchFamily="18" charset="0"/>
                      </a:rPr>
                      <m:t> 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$</m:t>
                        </m:r>
                      </m:sup>
                    </m:sSubSup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Δ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 smtClean="0">
                                <a:latin typeface="Cambria Math" panose="02040503050406030204" pitchFamily="18" charset="0"/>
                              </a:rPr>
                              <m:t>$</m:t>
                            </m:r>
                          </m:num>
                          <m:den>
                            <m:r>
                              <a:rPr lang="en-US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ℒ</m:t>
                            </m:r>
                          </m:den>
                        </m:f>
                      </m:sup>
                    </m:sSubSup>
                    <m:r>
                      <a:rPr lang="en-US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₣</m:t>
                        </m:r>
                      </m:sup>
                    </m:sSubSup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Δ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₣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ℒ</m:t>
                            </m:r>
                          </m:den>
                        </m:f>
                      </m:sup>
                    </m:sSubSup>
                    <m:r>
                      <a:rPr lang="en-US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 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𝑅</m:t>
                        </m:r>
                      </m:sup>
                    </m:sSubSup>
                    <m:acc>
                      <m:accPr>
                        <m:chr m:val="̂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Δ</m:t>
                        </m:r>
                        <m:sSubSup>
                          <m:sSub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  <m:sup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£</m:t>
                                </m:r>
                              </m:den>
                            </m:f>
                          </m:sup>
                        </m:sSubSup>
                      </m:e>
                    </m:acc>
                    <m:r>
                      <a:rPr lang="en-US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US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sSub>
                      <m:sSubPr>
                        <m:ctrlPr>
                          <a:rPr lang="en-US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Π</m:t>
                        </m:r>
                      </m:e>
                      <m:sub>
                        <m:r>
                          <a:rPr lang="en-US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𝜖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13" name="Content Placeholder 3">
                <a:extLst>
                  <a:ext uri="{FF2B5EF4-FFF2-40B4-BE49-F238E27FC236}">
                    <a16:creationId xmlns:a16="http://schemas.microsoft.com/office/drawing/2014/main" id="{A1A00595-B118-4146-97E2-2996680B96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913057"/>
                <a:ext cx="9351034" cy="1533744"/>
              </a:xfrm>
              <a:prstGeom prst="rect">
                <a:avLst/>
              </a:prstGeom>
              <a:blipFill>
                <a:blip r:embed="rId3"/>
                <a:stretch>
                  <a:fillRect l="-543" t="-41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981836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6557F18D-D580-BE48-98DD-1FDC2CB725EC}"/>
              </a:ext>
            </a:extLst>
          </p:cNvPr>
          <p:cNvCxnSpPr>
            <a:cxnSpLocks/>
          </p:cNvCxnSpPr>
          <p:nvPr/>
        </p:nvCxnSpPr>
        <p:spPr>
          <a:xfrm flipH="1">
            <a:off x="1088571" y="1770926"/>
            <a:ext cx="360669" cy="110416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24EAE186-41F7-1F4A-A508-23AF30E3BA6C}"/>
              </a:ext>
            </a:extLst>
          </p:cNvPr>
          <p:cNvSpPr txBox="1"/>
          <p:nvPr/>
        </p:nvSpPr>
        <p:spPr>
          <a:xfrm>
            <a:off x="457199" y="2947776"/>
            <a:ext cx="238951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Trend depreciation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A02CA8D-EB89-BF4D-8B6B-38907642301E}"/>
              </a:ext>
            </a:extLst>
          </p:cNvPr>
          <p:cNvCxnSpPr>
            <a:cxnSpLocks/>
          </p:cNvCxnSpPr>
          <p:nvPr/>
        </p:nvCxnSpPr>
        <p:spPr>
          <a:xfrm flipH="1">
            <a:off x="3372862" y="1770926"/>
            <a:ext cx="738425" cy="117685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6B5A67EA-8ACC-914A-9CAC-D6FF3466081E}"/>
              </a:ext>
            </a:extLst>
          </p:cNvPr>
          <p:cNvSpPr txBox="1"/>
          <p:nvPr/>
        </p:nvSpPr>
        <p:spPr>
          <a:xfrm>
            <a:off x="2676839" y="2947776"/>
            <a:ext cx="238951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Currency weights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D017AF5-D14D-AB48-87A4-2F21CD0125B8}"/>
              </a:ext>
            </a:extLst>
          </p:cNvPr>
          <p:cNvCxnSpPr>
            <a:cxnSpLocks/>
          </p:cNvCxnSpPr>
          <p:nvPr/>
        </p:nvCxnSpPr>
        <p:spPr>
          <a:xfrm>
            <a:off x="2397344" y="1770926"/>
            <a:ext cx="975518" cy="117685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3">
                <a:extLst>
                  <a:ext uri="{FF2B5EF4-FFF2-40B4-BE49-F238E27FC236}">
                    <a16:creationId xmlns:a16="http://schemas.microsoft.com/office/drawing/2014/main" id="{A1A00595-B118-4146-97E2-2996680B963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0" y="873301"/>
                <a:ext cx="9351034" cy="15337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Δ</m:t>
                    </m:r>
                    <m:sSubSup>
                      <m:sSubSup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f>
                          <m:f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num>
                          <m:den>
                            <m:r>
                              <a:rPr lang="en-US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ℒ</m:t>
                            </m:r>
                          </m:den>
                        </m:f>
                      </m:sup>
                    </m:sSubSup>
                    <m:r>
                      <a:rPr lang="en-US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mtClean="0">
                        <a:latin typeface="Cambria Math" panose="02040503050406030204" pitchFamily="18" charset="0"/>
                      </a:rPr>
                      <m:t> </m:t>
                    </m:r>
                    <m:sSubSup>
                      <m:sSubSupPr>
                        <m:ctrlPr>
                          <a:rPr lang="en-US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$</m:t>
                        </m:r>
                      </m:sup>
                    </m:sSubSup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Δ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 smtClean="0">
                                <a:latin typeface="Cambria Math" panose="02040503050406030204" pitchFamily="18" charset="0"/>
                              </a:rPr>
                              <m:t>$</m:t>
                            </m:r>
                          </m:num>
                          <m:den>
                            <m:r>
                              <a:rPr lang="en-US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ℒ</m:t>
                            </m:r>
                          </m:den>
                        </m:f>
                      </m:sup>
                    </m:sSubSup>
                    <m:r>
                      <a:rPr lang="en-US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₣</m:t>
                        </m:r>
                      </m:sup>
                    </m:sSubSup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Δ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₣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ℒ</m:t>
                            </m:r>
                          </m:den>
                        </m:f>
                      </m:sup>
                    </m:sSubSup>
                    <m:r>
                      <a:rPr lang="en-US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 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𝑅</m:t>
                        </m:r>
                      </m:sup>
                    </m:sSubSup>
                    <m:acc>
                      <m:accPr>
                        <m:chr m:val="̂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Δ</m:t>
                        </m:r>
                        <m:sSubSup>
                          <m:sSub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  <m:sup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£</m:t>
                                </m:r>
                              </m:den>
                            </m:f>
                          </m:sup>
                        </m:sSubSup>
                      </m:e>
                    </m:acc>
                    <m:r>
                      <a:rPr lang="en-US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US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sSub>
                      <m:sSubPr>
                        <m:ctrlPr>
                          <a:rPr lang="en-US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Π</m:t>
                        </m:r>
                      </m:e>
                      <m:sub>
                        <m:r>
                          <a:rPr lang="en-US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𝜖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13" name="Content Placeholder 3">
                <a:extLst>
                  <a:ext uri="{FF2B5EF4-FFF2-40B4-BE49-F238E27FC236}">
                    <a16:creationId xmlns:a16="http://schemas.microsoft.com/office/drawing/2014/main" id="{A1A00595-B118-4146-97E2-2996680B96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873301"/>
                <a:ext cx="9351034" cy="1533744"/>
              </a:xfrm>
              <a:prstGeom prst="rect">
                <a:avLst/>
              </a:prstGeom>
              <a:blipFill>
                <a:blip r:embed="rId3"/>
                <a:stretch>
                  <a:fillRect l="-543" t="-32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554264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6557F18D-D580-BE48-98DD-1FDC2CB725EC}"/>
              </a:ext>
            </a:extLst>
          </p:cNvPr>
          <p:cNvCxnSpPr>
            <a:cxnSpLocks/>
          </p:cNvCxnSpPr>
          <p:nvPr/>
        </p:nvCxnSpPr>
        <p:spPr>
          <a:xfrm flipH="1">
            <a:off x="1088571" y="1770926"/>
            <a:ext cx="360669" cy="110416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24EAE186-41F7-1F4A-A508-23AF30E3BA6C}"/>
              </a:ext>
            </a:extLst>
          </p:cNvPr>
          <p:cNvSpPr txBox="1"/>
          <p:nvPr/>
        </p:nvSpPr>
        <p:spPr>
          <a:xfrm>
            <a:off x="457199" y="2947776"/>
            <a:ext cx="238951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Trend depreciation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A02CA8D-EB89-BF4D-8B6B-38907642301E}"/>
              </a:ext>
            </a:extLst>
          </p:cNvPr>
          <p:cNvCxnSpPr>
            <a:cxnSpLocks/>
          </p:cNvCxnSpPr>
          <p:nvPr/>
        </p:nvCxnSpPr>
        <p:spPr>
          <a:xfrm flipH="1">
            <a:off x="3372862" y="1770926"/>
            <a:ext cx="738425" cy="117685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6B5A67EA-8ACC-914A-9CAC-D6FF3466081E}"/>
              </a:ext>
            </a:extLst>
          </p:cNvPr>
          <p:cNvSpPr txBox="1"/>
          <p:nvPr/>
        </p:nvSpPr>
        <p:spPr>
          <a:xfrm>
            <a:off x="2676839" y="2947776"/>
            <a:ext cx="238951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Currency weights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D017AF5-D14D-AB48-87A4-2F21CD0125B8}"/>
              </a:ext>
            </a:extLst>
          </p:cNvPr>
          <p:cNvCxnSpPr>
            <a:cxnSpLocks/>
          </p:cNvCxnSpPr>
          <p:nvPr/>
        </p:nvCxnSpPr>
        <p:spPr>
          <a:xfrm>
            <a:off x="2397344" y="1770926"/>
            <a:ext cx="975518" cy="117685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493C6B4-5CF1-A145-B7A8-149F4AF67EAC}"/>
              </a:ext>
            </a:extLst>
          </p:cNvPr>
          <p:cNvCxnSpPr>
            <a:cxnSpLocks/>
          </p:cNvCxnSpPr>
          <p:nvPr/>
        </p:nvCxnSpPr>
        <p:spPr>
          <a:xfrm flipH="1">
            <a:off x="5712923" y="1819808"/>
            <a:ext cx="1" cy="105528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019224E4-AB90-4B4B-B8CB-3093F582DA28}"/>
              </a:ext>
            </a:extLst>
          </p:cNvPr>
          <p:cNvSpPr txBox="1"/>
          <p:nvPr/>
        </p:nvSpPr>
        <p:spPr>
          <a:xfrm>
            <a:off x="5001964" y="2977440"/>
            <a:ext cx="171521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Regional  effect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3">
                <a:extLst>
                  <a:ext uri="{FF2B5EF4-FFF2-40B4-BE49-F238E27FC236}">
                    <a16:creationId xmlns:a16="http://schemas.microsoft.com/office/drawing/2014/main" id="{A1A00595-B118-4146-97E2-2996680B963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0" y="873301"/>
                <a:ext cx="9351034" cy="15337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Δ</m:t>
                    </m:r>
                    <m:sSubSup>
                      <m:sSubSup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f>
                          <m:f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num>
                          <m:den>
                            <m:r>
                              <a:rPr lang="en-US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ℒ</m:t>
                            </m:r>
                          </m:den>
                        </m:f>
                      </m:sup>
                    </m:sSubSup>
                    <m:r>
                      <a:rPr lang="en-US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mtClean="0">
                        <a:latin typeface="Cambria Math" panose="02040503050406030204" pitchFamily="18" charset="0"/>
                      </a:rPr>
                      <m:t> 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$</m:t>
                        </m:r>
                      </m:sup>
                    </m:sSubSup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Δ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 smtClean="0">
                                <a:latin typeface="Cambria Math" panose="02040503050406030204" pitchFamily="18" charset="0"/>
                              </a:rPr>
                              <m:t>$</m:t>
                            </m:r>
                          </m:num>
                          <m:den>
                            <m:r>
                              <a:rPr lang="en-US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ℒ</m:t>
                            </m:r>
                          </m:den>
                        </m:f>
                      </m:sup>
                    </m:sSubSup>
                    <m:r>
                      <a:rPr lang="en-US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₣</m:t>
                        </m:r>
                      </m:sup>
                    </m:sSubSup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Δ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₣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ℒ</m:t>
                            </m:r>
                          </m:den>
                        </m:f>
                      </m:sup>
                    </m:sSubSup>
                    <m:r>
                      <a:rPr lang="en-US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   </m:t>
                        </m:r>
                        <m:r>
                          <a:rPr lang="en-US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sup>
                    </m:sSubSup>
                    <m:acc>
                      <m:accPr>
                        <m:chr m:val="̂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Δ</m:t>
                        </m:r>
                        <m:sSubSup>
                          <m:sSub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  <m:sup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£</m:t>
                                </m:r>
                              </m:den>
                            </m:f>
                          </m:sup>
                        </m:sSubSup>
                      </m:e>
                    </m:acc>
                    <m:r>
                      <a:rPr lang="en-US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Π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𝜖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13" name="Content Placeholder 3">
                <a:extLst>
                  <a:ext uri="{FF2B5EF4-FFF2-40B4-BE49-F238E27FC236}">
                    <a16:creationId xmlns:a16="http://schemas.microsoft.com/office/drawing/2014/main" id="{A1A00595-B118-4146-97E2-2996680B96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873301"/>
                <a:ext cx="9351034" cy="1533744"/>
              </a:xfrm>
              <a:prstGeom prst="rect">
                <a:avLst/>
              </a:prstGeom>
              <a:blipFill>
                <a:blip r:embed="rId3"/>
                <a:stretch>
                  <a:fillRect l="-543" t="-32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388632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6557F18D-D580-BE48-98DD-1FDC2CB725EC}"/>
              </a:ext>
            </a:extLst>
          </p:cNvPr>
          <p:cNvCxnSpPr>
            <a:cxnSpLocks/>
          </p:cNvCxnSpPr>
          <p:nvPr/>
        </p:nvCxnSpPr>
        <p:spPr>
          <a:xfrm flipH="1">
            <a:off x="1088571" y="1691409"/>
            <a:ext cx="360669" cy="110416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24EAE186-41F7-1F4A-A508-23AF30E3BA6C}"/>
              </a:ext>
            </a:extLst>
          </p:cNvPr>
          <p:cNvSpPr txBox="1"/>
          <p:nvPr/>
        </p:nvSpPr>
        <p:spPr>
          <a:xfrm>
            <a:off x="457199" y="2868259"/>
            <a:ext cx="238951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Trend depreciation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A02CA8D-EB89-BF4D-8B6B-38907642301E}"/>
              </a:ext>
            </a:extLst>
          </p:cNvPr>
          <p:cNvCxnSpPr>
            <a:cxnSpLocks/>
          </p:cNvCxnSpPr>
          <p:nvPr/>
        </p:nvCxnSpPr>
        <p:spPr>
          <a:xfrm flipH="1">
            <a:off x="3372862" y="1691409"/>
            <a:ext cx="738425" cy="117685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6B5A67EA-8ACC-914A-9CAC-D6FF3466081E}"/>
              </a:ext>
            </a:extLst>
          </p:cNvPr>
          <p:cNvSpPr txBox="1"/>
          <p:nvPr/>
        </p:nvSpPr>
        <p:spPr>
          <a:xfrm>
            <a:off x="2676839" y="2868259"/>
            <a:ext cx="238951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Currency weights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D017AF5-D14D-AB48-87A4-2F21CD0125B8}"/>
              </a:ext>
            </a:extLst>
          </p:cNvPr>
          <p:cNvCxnSpPr>
            <a:cxnSpLocks/>
          </p:cNvCxnSpPr>
          <p:nvPr/>
        </p:nvCxnSpPr>
        <p:spPr>
          <a:xfrm>
            <a:off x="2397344" y="1691409"/>
            <a:ext cx="975518" cy="117685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493C6B4-5CF1-A145-B7A8-149F4AF67EAC}"/>
              </a:ext>
            </a:extLst>
          </p:cNvPr>
          <p:cNvCxnSpPr>
            <a:cxnSpLocks/>
          </p:cNvCxnSpPr>
          <p:nvPr/>
        </p:nvCxnSpPr>
        <p:spPr>
          <a:xfrm flipH="1">
            <a:off x="5712923" y="1740291"/>
            <a:ext cx="1" cy="105528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019224E4-AB90-4B4B-B8CB-3093F582DA28}"/>
              </a:ext>
            </a:extLst>
          </p:cNvPr>
          <p:cNvSpPr txBox="1"/>
          <p:nvPr/>
        </p:nvSpPr>
        <p:spPr>
          <a:xfrm>
            <a:off x="5001964" y="2897923"/>
            <a:ext cx="171521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Regional  effect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DAAB49E-E18F-A249-8794-4A11F7FF77CD}"/>
              </a:ext>
            </a:extLst>
          </p:cNvPr>
          <p:cNvCxnSpPr>
            <a:cxnSpLocks/>
          </p:cNvCxnSpPr>
          <p:nvPr/>
        </p:nvCxnSpPr>
        <p:spPr>
          <a:xfrm flipH="1">
            <a:off x="7607859" y="1737414"/>
            <a:ext cx="1" cy="105816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508482DC-B508-4843-BBA1-49903CEAE300}"/>
              </a:ext>
            </a:extLst>
          </p:cNvPr>
          <p:cNvSpPr txBox="1"/>
          <p:nvPr/>
        </p:nvSpPr>
        <p:spPr>
          <a:xfrm>
            <a:off x="6811272" y="2897923"/>
            <a:ext cx="171521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‘Control’ </a:t>
            </a:r>
          </a:p>
          <a:p>
            <a:r>
              <a:rPr lang="en-US" sz="2800" dirty="0">
                <a:solidFill>
                  <a:srgbClr val="FF0000"/>
                </a:solidFill>
              </a:rPr>
              <a:t>variables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3">
                <a:extLst>
                  <a:ext uri="{FF2B5EF4-FFF2-40B4-BE49-F238E27FC236}">
                    <a16:creationId xmlns:a16="http://schemas.microsoft.com/office/drawing/2014/main" id="{A1A00595-B118-4146-97E2-2996680B963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0" y="793784"/>
                <a:ext cx="9351034" cy="15337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Δ</m:t>
                    </m:r>
                    <m:sSubSup>
                      <m:sSubSup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f>
                          <m:f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num>
                          <m:den>
                            <m:r>
                              <a:rPr lang="en-US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ℒ</m:t>
                            </m:r>
                          </m:den>
                        </m:f>
                      </m:sup>
                    </m:sSubSup>
                    <m:r>
                      <a:rPr lang="en-US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mtClean="0">
                        <a:latin typeface="Cambria Math" panose="02040503050406030204" pitchFamily="18" charset="0"/>
                      </a:rPr>
                      <m:t> 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$</m:t>
                        </m:r>
                      </m:sup>
                    </m:sSubSup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Δ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 smtClean="0">
                                <a:latin typeface="Cambria Math" panose="02040503050406030204" pitchFamily="18" charset="0"/>
                              </a:rPr>
                              <m:t>$</m:t>
                            </m:r>
                          </m:num>
                          <m:den>
                            <m:r>
                              <a:rPr lang="en-US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ℒ</m:t>
                            </m:r>
                          </m:den>
                        </m:f>
                      </m:sup>
                    </m:sSubSup>
                    <m:r>
                      <a:rPr lang="en-US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₣</m:t>
                        </m:r>
                      </m:sup>
                    </m:sSubSup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Δ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₣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ℒ</m:t>
                            </m:r>
                          </m:den>
                        </m:f>
                      </m:sup>
                    </m:sSubSup>
                    <m:r>
                      <a:rPr lang="en-US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 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𝑅</m:t>
                        </m:r>
                      </m:sup>
                    </m:sSubSup>
                    <m:acc>
                      <m:accPr>
                        <m:chr m:val="̂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Δ</m:t>
                        </m:r>
                        <m:sSubSup>
                          <m:sSub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  <m:sup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£</m:t>
                                </m:r>
                              </m:den>
                            </m:f>
                          </m:sup>
                        </m:sSubSup>
                      </m:e>
                    </m:acc>
                    <m:r>
                      <a:rPr lang="en-US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US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sSub>
                      <m:sSubPr>
                        <m:ctrlPr>
                          <a:rPr lang="en-US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Π</m:t>
                        </m:r>
                      </m:e>
                      <m:sub>
                        <m:r>
                          <a:rPr lang="en-US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𝜖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13" name="Content Placeholder 3">
                <a:extLst>
                  <a:ext uri="{FF2B5EF4-FFF2-40B4-BE49-F238E27FC236}">
                    <a16:creationId xmlns:a16="http://schemas.microsoft.com/office/drawing/2014/main" id="{A1A00595-B118-4146-97E2-2996680B96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793784"/>
                <a:ext cx="9351034" cy="1533744"/>
              </a:xfrm>
              <a:prstGeom prst="rect">
                <a:avLst/>
              </a:prstGeom>
              <a:blipFill>
                <a:blip r:embed="rId3"/>
                <a:stretch>
                  <a:fillRect l="-543" t="-32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886487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14840</TotalTime>
  <Words>1871</Words>
  <Application>Microsoft Macintosh PowerPoint</Application>
  <PresentationFormat>On-screen Show (4:3)</PresentationFormat>
  <Paragraphs>383</Paragraphs>
  <Slides>55</Slides>
  <Notes>55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63" baseType="lpstr">
      <vt:lpstr>Arial</vt:lpstr>
      <vt:lpstr>Arial Rounded MT Bold</vt:lpstr>
      <vt:lpstr>Calibri</vt:lpstr>
      <vt:lpstr>Cambria Math</vt:lpstr>
      <vt:lpstr>Cordia New</vt:lpstr>
      <vt:lpstr>CordiaUPC</vt:lpstr>
      <vt:lpstr>Gujarati MT</vt:lpstr>
      <vt:lpstr>Office Theme</vt:lpstr>
      <vt:lpstr>Comments on    Roger Vicquéry’s “The Rise and Fall of Global Currencies over Two Centuries”  Helen Popper  Santa Clara University 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Helen Popper</dc:creator>
  <cp:lastModifiedBy>Microsoft Office User</cp:lastModifiedBy>
  <cp:revision>335</cp:revision>
  <cp:lastPrinted>2018-05-13T20:12:11Z</cp:lastPrinted>
  <dcterms:created xsi:type="dcterms:W3CDTF">2013-05-17T16:07:03Z</dcterms:created>
  <dcterms:modified xsi:type="dcterms:W3CDTF">2021-05-04T15:17:07Z</dcterms:modified>
</cp:coreProperties>
</file>