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15"/>
  </p:notesMasterIdLst>
  <p:sldIdLst>
    <p:sldId id="314" r:id="rId3"/>
    <p:sldId id="306" r:id="rId4"/>
    <p:sldId id="592" r:id="rId5"/>
    <p:sldId id="634" r:id="rId6"/>
    <p:sldId id="635" r:id="rId7"/>
    <p:sldId id="629" r:id="rId8"/>
    <p:sldId id="636" r:id="rId9"/>
    <p:sldId id="627" r:id="rId10"/>
    <p:sldId id="626" r:id="rId11"/>
    <p:sldId id="628" r:id="rId12"/>
    <p:sldId id="632" r:id="rId13"/>
    <p:sldId id="637" r:id="rId14"/>
  </p:sldIdLst>
  <p:sldSz cx="12192000" cy="6858000"/>
  <p:notesSz cx="7023100" cy="93091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 Huidan" initials="LH" lastIdx="2" clrIdx="0">
    <p:extLst>
      <p:ext uri="{19B8F6BF-5375-455C-9EA6-DF929625EA0E}">
        <p15:presenceInfo xmlns:p15="http://schemas.microsoft.com/office/powerpoint/2012/main" userId="S-1-5-21-2133556540-1006569411-724182803-205916" providerId="AD"/>
      </p:ext>
    </p:extLst>
  </p:cmAuthor>
  <p:cmAuthor id="2" name="Das, Mitali" initials="DM" lastIdx="2" clrIdx="1">
    <p:extLst>
      <p:ext uri="{19B8F6BF-5375-455C-9EA6-DF929625EA0E}">
        <p15:presenceInfo xmlns:p15="http://schemas.microsoft.com/office/powerpoint/2012/main" userId="S::MDas@IMF.ORG::20e72605-3eb7-4d29-9999-7776224af2e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FF4B6"/>
    <a:srgbClr val="0067B4"/>
    <a:srgbClr val="3987C6"/>
    <a:srgbClr val="DEEBF7"/>
    <a:srgbClr val="B5CBE7"/>
    <a:srgbClr val="5B9BD5"/>
    <a:srgbClr val="519CD7"/>
    <a:srgbClr val="E9B161"/>
    <a:srgbClr val="E7E6E6"/>
    <a:srgbClr val="FFFE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30"/>
    <p:restoredTop sz="77463" autoAdjust="0"/>
  </p:normalViewPr>
  <p:slideViewPr>
    <p:cSldViewPr snapToGrid="0">
      <p:cViewPr varScale="1">
        <p:scale>
          <a:sx n="47" d="100"/>
          <a:sy n="47" d="100"/>
        </p:scale>
        <p:origin x="1260" y="48"/>
      </p:cViewPr>
      <p:guideLst>
        <p:guide orient="horz" pos="2160"/>
        <p:guide pos="3840"/>
      </p:guideLst>
    </p:cSldViewPr>
  </p:slideViewPr>
  <p:notesTextViewPr>
    <p:cViewPr>
      <p:scale>
        <a:sx n="1" d="1"/>
        <a:sy n="1" d="1"/>
      </p:scale>
      <p:origin x="0" y="0"/>
    </p:cViewPr>
  </p:notesTextViewPr>
  <p:sorterViewPr>
    <p:cViewPr>
      <p:scale>
        <a:sx n="100" d="100"/>
        <a:sy n="100" d="100"/>
      </p:scale>
      <p:origin x="0" y="-594"/>
    </p:cViewPr>
  </p:sorter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smtClean="0">
                <a:latin typeface="Arial" charset="0"/>
                <a:ea typeface="宋体" charset="-122"/>
              </a:defRPr>
            </a:lvl1pPr>
          </a:lstStyle>
          <a:p>
            <a:pPr>
              <a:defRPr/>
            </a:pPr>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smtClean="0">
                <a:latin typeface="Arial" charset="0"/>
                <a:ea typeface="宋体" charset="-122"/>
              </a:defRPr>
            </a:lvl1pPr>
          </a:lstStyle>
          <a:p>
            <a:pPr>
              <a:defRPr/>
            </a:pPr>
            <a:fld id="{61443CA2-4D34-4E99-978E-EB1C10F7A69B}" type="datetimeFigureOut">
              <a:rPr lang="en-US"/>
              <a:pPr>
                <a:defRPr/>
              </a:pPr>
              <a:t>5/3/2021</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smtClean="0">
                <a:latin typeface="Arial" charset="0"/>
                <a:ea typeface="宋体" charset="-122"/>
              </a:defRPr>
            </a:lvl1pPr>
          </a:lstStyle>
          <a:p>
            <a:pPr>
              <a:defRPr/>
            </a:pPr>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smtClean="0">
                <a:latin typeface="Arial" charset="0"/>
                <a:ea typeface="宋体" charset="-122"/>
              </a:defRPr>
            </a:lvl1pPr>
          </a:lstStyle>
          <a:p>
            <a:pPr>
              <a:defRPr/>
            </a:pPr>
            <a:fld id="{74B67112-E276-4FF8-853C-A42A2B9A5CC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DengXian"/>
      </a:defRPr>
    </a:lvl1pPr>
    <a:lvl2pPr marL="457200" algn="l" rtl="0" fontAlgn="base">
      <a:spcBef>
        <a:spcPct val="30000"/>
      </a:spcBef>
      <a:spcAft>
        <a:spcPct val="0"/>
      </a:spcAft>
      <a:defRPr sz="1200" kern="1200">
        <a:solidFill>
          <a:schemeClr val="tx1"/>
        </a:solidFill>
        <a:latin typeface="+mn-lt"/>
        <a:ea typeface="+mn-ea"/>
        <a:cs typeface="DengXian"/>
      </a:defRPr>
    </a:lvl2pPr>
    <a:lvl3pPr marL="914400" algn="l" rtl="0" fontAlgn="base">
      <a:spcBef>
        <a:spcPct val="30000"/>
      </a:spcBef>
      <a:spcAft>
        <a:spcPct val="0"/>
      </a:spcAft>
      <a:defRPr sz="1200" kern="1200">
        <a:solidFill>
          <a:schemeClr val="tx1"/>
        </a:solidFill>
        <a:latin typeface="+mn-lt"/>
        <a:ea typeface="+mn-ea"/>
        <a:cs typeface="DengXian"/>
      </a:defRPr>
    </a:lvl3pPr>
    <a:lvl4pPr marL="1371600" algn="l" rtl="0" fontAlgn="base">
      <a:spcBef>
        <a:spcPct val="30000"/>
      </a:spcBef>
      <a:spcAft>
        <a:spcPct val="0"/>
      </a:spcAft>
      <a:defRPr sz="1200" kern="1200">
        <a:solidFill>
          <a:schemeClr val="tx1"/>
        </a:solidFill>
        <a:latin typeface="+mn-lt"/>
        <a:ea typeface="+mn-ea"/>
        <a:cs typeface="DengXian"/>
      </a:defRPr>
    </a:lvl4pPr>
    <a:lvl5pPr marL="1828800" algn="l" rtl="0" fontAlgn="base">
      <a:spcBef>
        <a:spcPct val="30000"/>
      </a:spcBef>
      <a:spcAft>
        <a:spcPct val="0"/>
      </a:spcAft>
      <a:defRPr sz="1200" kern="1200">
        <a:solidFill>
          <a:schemeClr val="tx1"/>
        </a:solidFill>
        <a:latin typeface="+mn-lt"/>
        <a:ea typeface="+mn-ea"/>
        <a:cs typeface="DengXian"/>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7525" lvl="1" indent="-288925" eaLnBrk="1" hangingPunct="1">
              <a:lnSpc>
                <a:spcPct val="100000"/>
              </a:lnSpc>
              <a:spcBef>
                <a:spcPts val="600"/>
              </a:spcBef>
            </a:pPr>
            <a:r>
              <a:rPr lang="en-US" altLang="en-US" sz="2600" dirty="0">
                <a:latin typeface="Arial" panose="020B0604020202020204" pitchFamily="34" charset="0"/>
              </a:rPr>
              <a:t>Interesting and important question</a:t>
            </a:r>
          </a:p>
          <a:p>
            <a:pPr marL="517525" lvl="1" indent="-288925" eaLnBrk="1" hangingPunct="1">
              <a:lnSpc>
                <a:spcPct val="100000"/>
              </a:lnSpc>
              <a:spcBef>
                <a:spcPts val="600"/>
              </a:spcBef>
            </a:pPr>
            <a:r>
              <a:rPr lang="en-US" altLang="en-US" sz="2600" dirty="0">
                <a:latin typeface="Arial" panose="020B0604020202020204" pitchFamily="34" charset="0"/>
              </a:rPr>
              <a:t>Sound execution– careful empirical design and various robustness checks</a:t>
            </a:r>
          </a:p>
          <a:p>
            <a:pPr marL="517525" lvl="1" indent="-288925" eaLnBrk="1" hangingPunct="1">
              <a:lnSpc>
                <a:spcPct val="100000"/>
              </a:lnSpc>
              <a:spcBef>
                <a:spcPts val="600"/>
              </a:spcBef>
            </a:pPr>
            <a:r>
              <a:rPr lang="en-US" altLang="en-US" sz="2600" dirty="0">
                <a:latin typeface="Arial" panose="020B0604020202020204" pitchFamily="34" charset="0"/>
              </a:rPr>
              <a:t>Significant contribution</a:t>
            </a:r>
          </a:p>
          <a:p>
            <a:endParaRPr lang="en-US" dirty="0"/>
          </a:p>
        </p:txBody>
      </p:sp>
      <p:sp>
        <p:nvSpPr>
          <p:cNvPr id="4" name="Slide Number Placeholder 3"/>
          <p:cNvSpPr>
            <a:spLocks noGrp="1"/>
          </p:cNvSpPr>
          <p:nvPr>
            <p:ph type="sldNum" sz="quarter" idx="5"/>
          </p:nvPr>
        </p:nvSpPr>
        <p:spPr/>
        <p:txBody>
          <a:bodyPr/>
          <a:lstStyle/>
          <a:p>
            <a:pPr>
              <a:defRPr/>
            </a:pPr>
            <a:fld id="{74B67112-E276-4FF8-853C-A42A2B9A5CC0}" type="slidenum">
              <a:rPr lang="en-US" smtClean="0"/>
              <a:pPr>
                <a:defRPr/>
              </a:pPr>
              <a:t>1</a:t>
            </a:fld>
            <a:endParaRPr lang="en-US" dirty="0"/>
          </a:p>
        </p:txBody>
      </p:sp>
    </p:spTree>
    <p:extLst>
      <p:ext uri="{BB962C8B-B14F-4D97-AF65-F5344CB8AC3E}">
        <p14:creationId xmlns:p14="http://schemas.microsoft.com/office/powerpoint/2010/main" val="2758110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10</a:t>
            </a:fld>
            <a:endParaRPr lang="en-US" dirty="0"/>
          </a:p>
        </p:txBody>
      </p:sp>
    </p:spTree>
    <p:extLst>
      <p:ext uri="{BB962C8B-B14F-4D97-AF65-F5344CB8AC3E}">
        <p14:creationId xmlns:p14="http://schemas.microsoft.com/office/powerpoint/2010/main" val="4073851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a:latin typeface="Arial" panose="020B0604020202020204" pitchFamily="34" charset="0"/>
              </a:rPr>
              <a:t>Global and/or U.S. financial conditions are important drivers of variation in sovereign spreads</a:t>
            </a:r>
          </a:p>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11</a:t>
            </a:fld>
            <a:endParaRPr lang="en-US" dirty="0"/>
          </a:p>
        </p:txBody>
      </p:sp>
    </p:spTree>
    <p:extLst>
      <p:ext uri="{BB962C8B-B14F-4D97-AF65-F5344CB8AC3E}">
        <p14:creationId xmlns:p14="http://schemas.microsoft.com/office/powerpoint/2010/main" val="4254786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12</a:t>
            </a:fld>
            <a:endParaRPr lang="en-US" dirty="0"/>
          </a:p>
        </p:txBody>
      </p:sp>
    </p:spTree>
    <p:extLst>
      <p:ext uri="{BB962C8B-B14F-4D97-AF65-F5344CB8AC3E}">
        <p14:creationId xmlns:p14="http://schemas.microsoft.com/office/powerpoint/2010/main" val="2099297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2</a:t>
            </a:fld>
            <a:endParaRPr lang="en-US" dirty="0"/>
          </a:p>
        </p:txBody>
      </p:sp>
    </p:spTree>
    <p:extLst>
      <p:ext uri="{BB962C8B-B14F-4D97-AF65-F5344CB8AC3E}">
        <p14:creationId xmlns:p14="http://schemas.microsoft.com/office/powerpoint/2010/main" val="2935985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latin typeface="Arial" panose="020B0604020202020204" pitchFamily="34" charset="0"/>
              </a:rPr>
              <a:t>The lead bank’s ownership of the loan should reduce asymmetric information between the lead and participants, which should lower the overall loan spread</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Lead bank for the loan with primary responsibility for ex-ante due diligence and for ex-post monitoring of the borrower. </a:t>
            </a:r>
            <a:endParaRPr lang="en-US" dirty="0">
              <a:latin typeface="Arial" panose="020B060402020202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Thus, whereas spread in a traditional bank loan is determined by borrower characteristics, in a syndicated loan the private content of the information collected by the lead bank induces an additional premium, driven by the degree of information asymmetry between the lead and participant banks. </a:t>
            </a:r>
            <a:endParaRPr lang="en-US" dirty="0">
              <a:latin typeface="Arial" panose="020B0604020202020204" pitchFamily="34" charset="0"/>
            </a:endParaRPr>
          </a:p>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3</a:t>
            </a:fld>
            <a:endParaRPr lang="en-US" dirty="0"/>
          </a:p>
        </p:txBody>
      </p:sp>
    </p:spTree>
    <p:extLst>
      <p:ext uri="{BB962C8B-B14F-4D97-AF65-F5344CB8AC3E}">
        <p14:creationId xmlns:p14="http://schemas.microsoft.com/office/powerpoint/2010/main" val="37748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latin typeface="Arial" panose="020B0604020202020204" pitchFamily="34" charset="0"/>
              </a:rPr>
              <a:t>The lead bank’s ownership of the loan should reduce asymmetric information between the lead and participants, which should lower the overall loan spread</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Lead bank for the loan with primary responsibility for ex-ante due diligence and for ex-post monitoring of the borrower. </a:t>
            </a:r>
            <a:endParaRPr lang="en-US" dirty="0">
              <a:latin typeface="Arial" panose="020B060402020202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dirty="0"/>
              <a:t>Thus, whereas spread in a traditional bank loan is determined by borrower characteristics, in a syndicated loan the private content of the information collected by the lead bank induces an additional premium, driven by the degree of information asymmetry between the lead and participant banks. </a:t>
            </a:r>
            <a:endParaRPr lang="en-US" dirty="0">
              <a:latin typeface="Arial" panose="020B0604020202020204" pitchFamily="34" charset="0"/>
            </a:endParaRPr>
          </a:p>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4</a:t>
            </a:fld>
            <a:endParaRPr lang="en-US" dirty="0"/>
          </a:p>
        </p:txBody>
      </p:sp>
    </p:spTree>
    <p:extLst>
      <p:ext uri="{BB962C8B-B14F-4D97-AF65-F5344CB8AC3E}">
        <p14:creationId xmlns:p14="http://schemas.microsoft.com/office/powerpoint/2010/main" val="3974182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Availability of public information about the borrower much as by loan-contract characteristics and borrower credit risk. </a:t>
            </a:r>
          </a:p>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As there is more public information available about a borrower, a larger fraction of a loan is likely to be syndicated.”   </a:t>
            </a:r>
          </a:p>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5</a:t>
            </a:fld>
            <a:endParaRPr lang="en-US" dirty="0"/>
          </a:p>
        </p:txBody>
      </p:sp>
    </p:spTree>
    <p:extLst>
      <p:ext uri="{BB962C8B-B14F-4D97-AF65-F5344CB8AC3E}">
        <p14:creationId xmlns:p14="http://schemas.microsoft.com/office/powerpoint/2010/main" val="3772585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6</a:t>
            </a:fld>
            <a:endParaRPr lang="en-US" dirty="0"/>
          </a:p>
        </p:txBody>
      </p:sp>
    </p:spTree>
    <p:extLst>
      <p:ext uri="{BB962C8B-B14F-4D97-AF65-F5344CB8AC3E}">
        <p14:creationId xmlns:p14="http://schemas.microsoft.com/office/powerpoint/2010/main" val="971108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7</a:t>
            </a:fld>
            <a:endParaRPr lang="en-US" dirty="0"/>
          </a:p>
        </p:txBody>
      </p:sp>
    </p:spTree>
    <p:extLst>
      <p:ext uri="{BB962C8B-B14F-4D97-AF65-F5344CB8AC3E}">
        <p14:creationId xmlns:p14="http://schemas.microsoft.com/office/powerpoint/2010/main" val="373002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8</a:t>
            </a:fld>
            <a:endParaRPr lang="en-US" dirty="0"/>
          </a:p>
        </p:txBody>
      </p:sp>
    </p:spTree>
    <p:extLst>
      <p:ext uri="{BB962C8B-B14F-4D97-AF65-F5344CB8AC3E}">
        <p14:creationId xmlns:p14="http://schemas.microsoft.com/office/powerpoint/2010/main" val="78785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Add one more specification to include all fundamentals simultaneously. </a:t>
            </a:r>
          </a:p>
          <a:p>
            <a:r>
              <a:rPr lang="en-US" baseline="0" dirty="0"/>
              <a:t>The right question is to ask how the borrower fundamentals affect  spreads may depend on the Vote. </a:t>
            </a:r>
          </a:p>
          <a:p>
            <a:r>
              <a:rPr lang="en-US" baseline="0" dirty="0"/>
              <a:t> </a:t>
            </a:r>
          </a:p>
          <a:p>
            <a:endParaRPr lang="en-US" baseline="0" dirty="0"/>
          </a:p>
        </p:txBody>
      </p:sp>
      <p:sp>
        <p:nvSpPr>
          <p:cNvPr id="4" name="Slide Number Placeholder 3"/>
          <p:cNvSpPr>
            <a:spLocks noGrp="1"/>
          </p:cNvSpPr>
          <p:nvPr>
            <p:ph type="sldNum" sz="quarter" idx="10"/>
          </p:nvPr>
        </p:nvSpPr>
        <p:spPr/>
        <p:txBody>
          <a:bodyPr/>
          <a:lstStyle/>
          <a:p>
            <a:pPr>
              <a:defRPr/>
            </a:pPr>
            <a:fld id="{74B67112-E276-4FF8-853C-A42A2B9A5CC0}" type="slidenum">
              <a:rPr lang="en-US" smtClean="0"/>
              <a:pPr>
                <a:defRPr/>
              </a:pPr>
              <a:t>9</a:t>
            </a:fld>
            <a:endParaRPr lang="en-US" dirty="0"/>
          </a:p>
        </p:txBody>
      </p:sp>
    </p:spTree>
    <p:extLst>
      <p:ext uri="{BB962C8B-B14F-4D97-AF65-F5344CB8AC3E}">
        <p14:creationId xmlns:p14="http://schemas.microsoft.com/office/powerpoint/2010/main" val="1415634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日期占位符 3"/>
          <p:cNvSpPr>
            <a:spLocks noGrp="1" noChangeArrowheads="1"/>
          </p:cNvSpPr>
          <p:nvPr>
            <p:ph type="dt" sz="half" idx="10"/>
          </p:nvPr>
        </p:nvSpPr>
        <p:spPr>
          <a:ln/>
        </p:spPr>
        <p:txBody>
          <a:bodyPr/>
          <a:lstStyle>
            <a:lvl1pPr>
              <a:defRPr/>
            </a:lvl1pPr>
          </a:lstStyle>
          <a:p>
            <a:pPr>
              <a:defRPr/>
            </a:pPr>
            <a:fld id="{89DCB501-AD40-4A6F-8DE1-2E176468221C}"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353C387F-89C6-4DF6-A103-00B6996EBD02}"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99398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noChangeArrowheads="1"/>
          </p:cNvSpPr>
          <p:nvPr>
            <p:ph type="dt" sz="half" idx="10"/>
          </p:nvPr>
        </p:nvSpPr>
        <p:spPr>
          <a:ln/>
        </p:spPr>
        <p:txBody>
          <a:bodyPr/>
          <a:lstStyle>
            <a:lvl1pPr>
              <a:defRPr/>
            </a:lvl1pPr>
          </a:lstStyle>
          <a:p>
            <a:pPr>
              <a:defRPr/>
            </a:pPr>
            <a:fld id="{1774CD7F-98BC-42DF-BA84-6D18EF061BC7}"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61309142-85C1-40B9-A760-D7EF68346AED}"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3473781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noChangeArrowheads="1"/>
          </p:cNvSpPr>
          <p:nvPr>
            <p:ph type="dt" sz="half" idx="10"/>
          </p:nvPr>
        </p:nvSpPr>
        <p:spPr>
          <a:ln/>
        </p:spPr>
        <p:txBody>
          <a:bodyPr/>
          <a:lstStyle>
            <a:lvl1pPr>
              <a:defRPr/>
            </a:lvl1pPr>
          </a:lstStyle>
          <a:p>
            <a:pPr>
              <a:defRPr/>
            </a:pPr>
            <a:fld id="{9F54FD14-84B8-4499-A6EC-DDCA3684B069}"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26DD248C-1AC5-446D-BD94-C25A3DFB1E79}"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775556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a:t>Click to edit Master title style</a:t>
            </a:r>
          </a:p>
        </p:txBody>
      </p:sp>
      <p:sp>
        <p:nvSpPr>
          <p:cNvPr id="3" name="日期占位符 3"/>
          <p:cNvSpPr>
            <a:spLocks noGrp="1" noChangeArrowheads="1"/>
          </p:cNvSpPr>
          <p:nvPr>
            <p:ph type="dt" sz="half" idx="10"/>
          </p:nvPr>
        </p:nvSpPr>
        <p:spPr>
          <a:extLst>
            <a:ext uri="{FAA26D3D-D897-4be2-8F04-BA451C77F1D7}">
              <ma14:placeholderFlag xmlns:ma14="http://schemas.microsoft.com/office/mac/drawingml/2011/main" xmlns="" val="1"/>
            </a:ext>
          </a:extLst>
        </p:spPr>
        <p:txBody>
          <a:bodyPr/>
          <a:lstStyle>
            <a:lvl1pPr>
              <a:defRPr smtClean="0"/>
            </a:lvl1pPr>
          </a:lstStyle>
          <a:p>
            <a:pPr>
              <a:defRPr/>
            </a:pPr>
            <a:fld id="{9A46C85A-E537-47EC-92F6-DAF9933A7EAF}" type="datetime1">
              <a:rPr lang="en-US" altLang="en-US"/>
              <a:pPr>
                <a:defRPr/>
              </a:pPr>
              <a:t>5/3/2021</a:t>
            </a:fld>
            <a:endParaRPr lang="zh-CN" altLang="en-US" sz="1800">
              <a:solidFill>
                <a:schemeClr val="tx1"/>
              </a:solidFill>
            </a:endParaRPr>
          </a:p>
        </p:txBody>
      </p:sp>
      <p:sp>
        <p:nvSpPr>
          <p:cNvPr id="4" name="页脚占位符 4"/>
          <p:cNvSpPr>
            <a:spLocks noGrp="1" noChangeArrowheads="1"/>
          </p:cNvSpPr>
          <p:nvPr>
            <p:ph type="ftr" sz="quarter" idx="11"/>
          </p:nvPr>
        </p:nvSpPr>
        <p:spPr>
          <a:extLst>
            <a:ext uri="{FAA26D3D-D897-4be2-8F04-BA451C77F1D7}">
              <ma14:placeholderFlag xmlns:ma14="http://schemas.microsoft.com/office/mac/drawingml/2011/main" xmlns="" val="1"/>
            </a:ext>
          </a:extLst>
        </p:spPr>
        <p:txBody>
          <a:bodyPr/>
          <a:lstStyle>
            <a:lvl1pPr>
              <a:defRPr/>
            </a:lvl1pPr>
          </a:lstStyle>
          <a:p>
            <a:pPr>
              <a:defRPr/>
            </a:pPr>
            <a:endParaRPr lang="en-US" altLang="en-US" dirty="0"/>
          </a:p>
        </p:txBody>
      </p:sp>
      <p:sp>
        <p:nvSpPr>
          <p:cNvPr id="5" name="灯片编号占位符 5"/>
          <p:cNvSpPr>
            <a:spLocks noGrp="1" noChangeArrowheads="1"/>
          </p:cNvSpPr>
          <p:nvPr>
            <p:ph type="sldNum" sz="quarter" idx="12"/>
          </p:nvPr>
        </p:nvSpPr>
        <p:spPr>
          <a:xfrm>
            <a:off x="9251950" y="6356350"/>
            <a:ext cx="2743200" cy="365125"/>
          </a:xfrm>
          <a:extLst>
            <a:ext uri="{FAA26D3D-D897-4be2-8F04-BA451C77F1D7}">
              <ma14:placeholderFlag xmlns:ma14="http://schemas.microsoft.com/office/mac/drawingml/2011/main" xmlns="" val="1"/>
            </a:ext>
          </a:extLst>
        </p:spPr>
        <p:txBody>
          <a:bodyPr/>
          <a:lstStyle>
            <a:lvl1pPr>
              <a:defRPr/>
            </a:lvl1pPr>
          </a:lstStyle>
          <a:p>
            <a:pPr>
              <a:defRPr/>
            </a:pPr>
            <a:fld id="{32F0BBB4-5B90-47D2-9366-4B77EE3DBB70}"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3164637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日期占位符 3"/>
          <p:cNvSpPr>
            <a:spLocks noGrp="1" noChangeArrowheads="1"/>
          </p:cNvSpPr>
          <p:nvPr>
            <p:ph type="dt" sz="half" idx="10"/>
          </p:nvPr>
        </p:nvSpPr>
        <p:spPr>
          <a:ln/>
        </p:spPr>
        <p:txBody>
          <a:bodyPr/>
          <a:lstStyle>
            <a:lvl1pPr>
              <a:defRPr/>
            </a:lvl1pPr>
          </a:lstStyle>
          <a:p>
            <a:pPr>
              <a:defRPr/>
            </a:pPr>
            <a:fld id="{3A0646DF-72D4-4543-AE59-0F9F5179682A}"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F7D6521C-3746-4F1E-A2BE-7ACCE22F80C9}"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901295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noChangeArrowheads="1"/>
          </p:cNvSpPr>
          <p:nvPr>
            <p:ph type="dt" sz="half" idx="10"/>
          </p:nvPr>
        </p:nvSpPr>
        <p:spPr>
          <a:ln/>
        </p:spPr>
        <p:txBody>
          <a:bodyPr/>
          <a:lstStyle>
            <a:lvl1pPr>
              <a:defRPr/>
            </a:lvl1pPr>
          </a:lstStyle>
          <a:p>
            <a:pPr>
              <a:defRPr/>
            </a:pPr>
            <a:fld id="{69C57CD5-86AC-41E0-AB81-2A30C44F951F}"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F046B676-B9E5-4E80-893D-085841D78DFB}"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3450233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日期占位符 3"/>
          <p:cNvSpPr>
            <a:spLocks noGrp="1" noChangeArrowheads="1"/>
          </p:cNvSpPr>
          <p:nvPr>
            <p:ph type="dt" sz="half" idx="10"/>
          </p:nvPr>
        </p:nvSpPr>
        <p:spPr>
          <a:ln/>
        </p:spPr>
        <p:txBody>
          <a:bodyPr/>
          <a:lstStyle>
            <a:lvl1pPr>
              <a:defRPr/>
            </a:lvl1pPr>
          </a:lstStyle>
          <a:p>
            <a:pPr>
              <a:defRPr/>
            </a:pPr>
            <a:fld id="{8F5B0AA3-3E80-4BF7-BA7B-D076D209C8C1}"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3EAC4B3D-765D-4062-89F3-941E9F291624}"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2362124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日期占位符 3"/>
          <p:cNvSpPr>
            <a:spLocks noGrp="1" noChangeArrowheads="1"/>
          </p:cNvSpPr>
          <p:nvPr>
            <p:ph type="dt" sz="half" idx="10"/>
          </p:nvPr>
        </p:nvSpPr>
        <p:spPr>
          <a:ln/>
        </p:spPr>
        <p:txBody>
          <a:bodyPr/>
          <a:lstStyle>
            <a:lvl1pPr>
              <a:defRPr/>
            </a:lvl1pPr>
          </a:lstStyle>
          <a:p>
            <a:pPr>
              <a:defRPr/>
            </a:pPr>
            <a:fld id="{333B3247-1D96-480F-835B-AB1298632723}" type="datetime1">
              <a:rPr lang="en-US" altLang="en-US"/>
              <a:pPr>
                <a:defRPr/>
              </a:pPr>
              <a:t>5/3/2021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灯片编号占位符 5"/>
          <p:cNvSpPr>
            <a:spLocks noGrp="1" noChangeArrowheads="1"/>
          </p:cNvSpPr>
          <p:nvPr>
            <p:ph type="sldNum" sz="quarter" idx="12"/>
          </p:nvPr>
        </p:nvSpPr>
        <p:spPr>
          <a:ln/>
        </p:spPr>
        <p:txBody>
          <a:bodyPr/>
          <a:lstStyle>
            <a:lvl1pPr>
              <a:defRPr/>
            </a:lvl1pPr>
          </a:lstStyle>
          <a:p>
            <a:pPr>
              <a:defRPr/>
            </a:pPr>
            <a:fld id="{D5935FAE-8132-4961-8D59-592F219CBA33}"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1545547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3"/>
          <p:cNvSpPr>
            <a:spLocks noGrp="1" noChangeArrowheads="1"/>
          </p:cNvSpPr>
          <p:nvPr>
            <p:ph type="dt" sz="half" idx="10"/>
          </p:nvPr>
        </p:nvSpPr>
        <p:spPr>
          <a:ln/>
        </p:spPr>
        <p:txBody>
          <a:bodyPr/>
          <a:lstStyle>
            <a:lvl1pPr>
              <a:defRPr/>
            </a:lvl1pPr>
          </a:lstStyle>
          <a:p>
            <a:pPr>
              <a:defRPr/>
            </a:pPr>
            <a:fld id="{F91419F1-D4D3-40AB-A3D6-09B9CB6C3E57}" type="datetime1">
              <a:rPr lang="en-US" altLang="en-US"/>
              <a:pPr>
                <a:defRPr/>
              </a:pPr>
              <a:t>5/3/2021</a:t>
            </a:fld>
            <a:endParaRPr lang="zh-CN" altLang="en-US" sz="1800">
              <a:solidFill>
                <a:schemeClr val="tx1"/>
              </a:solidFill>
            </a:endParaRPr>
          </a:p>
        </p:txBody>
      </p:sp>
      <p:sp>
        <p:nvSpPr>
          <p:cNvPr id="8"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灯片编号占位符 5"/>
          <p:cNvSpPr>
            <a:spLocks noGrp="1" noChangeArrowheads="1"/>
          </p:cNvSpPr>
          <p:nvPr>
            <p:ph type="sldNum" sz="quarter" idx="12"/>
          </p:nvPr>
        </p:nvSpPr>
        <p:spPr>
          <a:ln/>
        </p:spPr>
        <p:txBody>
          <a:bodyPr/>
          <a:lstStyle>
            <a:lvl1pPr>
              <a:defRPr/>
            </a:lvl1pPr>
          </a:lstStyle>
          <a:p>
            <a:pPr>
              <a:defRPr/>
            </a:pPr>
            <a:fld id="{FC43D531-3A5E-41C1-93D4-EF58AB3A4FA1}"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499430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日期占位符 3"/>
          <p:cNvSpPr>
            <a:spLocks noGrp="1" noChangeArrowheads="1"/>
          </p:cNvSpPr>
          <p:nvPr>
            <p:ph type="dt" sz="half" idx="10"/>
          </p:nvPr>
        </p:nvSpPr>
        <p:spPr>
          <a:ln/>
        </p:spPr>
        <p:txBody>
          <a:bodyPr/>
          <a:lstStyle>
            <a:lvl1pPr>
              <a:defRPr/>
            </a:lvl1pPr>
          </a:lstStyle>
          <a:p>
            <a:pPr>
              <a:defRPr/>
            </a:pPr>
            <a:fld id="{CC6302CE-5BAF-49DE-97A9-70008F9DB99A}" type="datetime1">
              <a:rPr lang="en-US" altLang="en-US"/>
              <a:pPr>
                <a:defRPr/>
              </a:pPr>
              <a:t>5/3/2021</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灯片编号占位符 5"/>
          <p:cNvSpPr>
            <a:spLocks noGrp="1" noChangeArrowheads="1"/>
          </p:cNvSpPr>
          <p:nvPr>
            <p:ph type="sldNum" sz="quarter" idx="12"/>
          </p:nvPr>
        </p:nvSpPr>
        <p:spPr>
          <a:ln/>
        </p:spPr>
        <p:txBody>
          <a:bodyPr/>
          <a:lstStyle>
            <a:lvl1pPr>
              <a:defRPr/>
            </a:lvl1pPr>
          </a:lstStyle>
          <a:p>
            <a:pPr>
              <a:defRPr/>
            </a:pPr>
            <a:fld id="{DF6F1E9B-99A8-4A5D-8073-A376A49E4287}"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2862862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25887ECF-3FFE-4D73-ACDF-7AB2720064B4}" type="datetime1">
              <a:rPr lang="en-US" altLang="en-US"/>
              <a:pPr>
                <a:defRPr/>
              </a:pPr>
              <a:t>5/3/2021</a:t>
            </a:fld>
            <a:endParaRPr lang="zh-CN" altLang="en-US" sz="1800">
              <a:solidFill>
                <a:schemeClr val="tx1"/>
              </a:solidFill>
            </a:endParaRPr>
          </a:p>
        </p:txBody>
      </p:sp>
      <p:sp>
        <p:nvSpPr>
          <p:cNvPr id="3"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灯片编号占位符 5"/>
          <p:cNvSpPr>
            <a:spLocks noGrp="1" noChangeArrowheads="1"/>
          </p:cNvSpPr>
          <p:nvPr>
            <p:ph type="sldNum" sz="quarter" idx="12"/>
          </p:nvPr>
        </p:nvSpPr>
        <p:spPr>
          <a:ln/>
        </p:spPr>
        <p:txBody>
          <a:bodyPr/>
          <a:lstStyle>
            <a:lvl1pPr>
              <a:defRPr/>
            </a:lvl1pPr>
          </a:lstStyle>
          <a:p>
            <a:pPr>
              <a:defRPr/>
            </a:pPr>
            <a:fld id="{EFCE1D91-6202-47BE-B1B8-662101960F12}"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332707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noChangeArrowheads="1"/>
          </p:cNvSpPr>
          <p:nvPr>
            <p:ph type="dt" sz="half" idx="10"/>
          </p:nvPr>
        </p:nvSpPr>
        <p:spPr>
          <a:ln/>
        </p:spPr>
        <p:txBody>
          <a:bodyPr/>
          <a:lstStyle>
            <a:lvl1pPr>
              <a:defRPr/>
            </a:lvl1pPr>
          </a:lstStyle>
          <a:p>
            <a:pPr>
              <a:defRPr/>
            </a:pPr>
            <a:fld id="{60B1AB1F-A236-43F7-A04A-0E90D0D92F06}"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74C1E151-82D0-4062-8833-D78C4B342C28}"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1891871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3"/>
          <p:cNvSpPr>
            <a:spLocks noGrp="1" noChangeArrowheads="1"/>
          </p:cNvSpPr>
          <p:nvPr>
            <p:ph type="dt" sz="half" idx="10"/>
          </p:nvPr>
        </p:nvSpPr>
        <p:spPr>
          <a:ln/>
        </p:spPr>
        <p:txBody>
          <a:bodyPr/>
          <a:lstStyle>
            <a:lvl1pPr>
              <a:defRPr/>
            </a:lvl1pPr>
          </a:lstStyle>
          <a:p>
            <a:pPr>
              <a:defRPr/>
            </a:pPr>
            <a:fld id="{5CDE5F21-1B6F-4C5C-A1F8-929030C2512A}" type="datetime1">
              <a:rPr lang="en-US" altLang="en-US"/>
              <a:pPr>
                <a:defRPr/>
              </a:pPr>
              <a:t>5/3/2021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灯片编号占位符 5"/>
          <p:cNvSpPr>
            <a:spLocks noGrp="1" noChangeArrowheads="1"/>
          </p:cNvSpPr>
          <p:nvPr>
            <p:ph type="sldNum" sz="quarter" idx="12"/>
          </p:nvPr>
        </p:nvSpPr>
        <p:spPr>
          <a:ln/>
        </p:spPr>
        <p:txBody>
          <a:bodyPr/>
          <a:lstStyle>
            <a:lvl1pPr>
              <a:defRPr/>
            </a:lvl1pPr>
          </a:lstStyle>
          <a:p>
            <a:pPr>
              <a:defRPr/>
            </a:pPr>
            <a:fld id="{A246865B-80C0-4867-9C20-85A36D768244}"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33471601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Calibri" charset="0"/>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3"/>
          <p:cNvSpPr>
            <a:spLocks noGrp="1" noChangeArrowheads="1"/>
          </p:cNvSpPr>
          <p:nvPr>
            <p:ph type="dt" sz="half" idx="10"/>
          </p:nvPr>
        </p:nvSpPr>
        <p:spPr>
          <a:ln/>
        </p:spPr>
        <p:txBody>
          <a:bodyPr/>
          <a:lstStyle>
            <a:lvl1pPr>
              <a:defRPr/>
            </a:lvl1pPr>
          </a:lstStyle>
          <a:p>
            <a:pPr>
              <a:defRPr/>
            </a:pPr>
            <a:fld id="{C48F4054-804D-46F6-B457-CD2953D89371}" type="datetime1">
              <a:rPr lang="en-US" altLang="en-US"/>
              <a:pPr>
                <a:defRPr/>
              </a:pPr>
              <a:t>5/3/2021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灯片编号占位符 5"/>
          <p:cNvSpPr>
            <a:spLocks noGrp="1" noChangeArrowheads="1"/>
          </p:cNvSpPr>
          <p:nvPr>
            <p:ph type="sldNum" sz="quarter" idx="12"/>
          </p:nvPr>
        </p:nvSpPr>
        <p:spPr>
          <a:ln/>
        </p:spPr>
        <p:txBody>
          <a:bodyPr/>
          <a:lstStyle>
            <a:lvl1pPr>
              <a:defRPr/>
            </a:lvl1pPr>
          </a:lstStyle>
          <a:p>
            <a:pPr>
              <a:defRPr/>
            </a:pPr>
            <a:fld id="{01DCB110-909E-4185-8DE1-E4B4DE423781}"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16053200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noChangeArrowheads="1"/>
          </p:cNvSpPr>
          <p:nvPr>
            <p:ph type="dt" sz="half" idx="10"/>
          </p:nvPr>
        </p:nvSpPr>
        <p:spPr>
          <a:ln/>
        </p:spPr>
        <p:txBody>
          <a:bodyPr/>
          <a:lstStyle>
            <a:lvl1pPr>
              <a:defRPr/>
            </a:lvl1pPr>
          </a:lstStyle>
          <a:p>
            <a:pPr>
              <a:defRPr/>
            </a:pPr>
            <a:fld id="{97DE3E35-FD56-45F2-8BFB-5385B9D07A6A}"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1802FC87-E67F-49AD-9BCD-BD99F99EE111}"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41905757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日期占位符 3"/>
          <p:cNvSpPr>
            <a:spLocks noGrp="1" noChangeArrowheads="1"/>
          </p:cNvSpPr>
          <p:nvPr>
            <p:ph type="dt" sz="half" idx="10"/>
          </p:nvPr>
        </p:nvSpPr>
        <p:spPr>
          <a:ln/>
        </p:spPr>
        <p:txBody>
          <a:bodyPr/>
          <a:lstStyle>
            <a:lvl1pPr>
              <a:defRPr/>
            </a:lvl1pPr>
          </a:lstStyle>
          <a:p>
            <a:pPr>
              <a:defRPr/>
            </a:pPr>
            <a:fld id="{A148F400-FF43-4A58-8C0C-D6F41FD16370}"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0D011303-B61B-49AD-93A5-E932287EB7FD}"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182661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日期占位符 3"/>
          <p:cNvSpPr>
            <a:spLocks noGrp="1" noChangeArrowheads="1"/>
          </p:cNvSpPr>
          <p:nvPr>
            <p:ph type="dt" sz="half" idx="10"/>
          </p:nvPr>
        </p:nvSpPr>
        <p:spPr>
          <a:ln/>
        </p:spPr>
        <p:txBody>
          <a:bodyPr/>
          <a:lstStyle>
            <a:lvl1pPr>
              <a:defRPr/>
            </a:lvl1pPr>
          </a:lstStyle>
          <a:p>
            <a:pPr>
              <a:defRPr/>
            </a:pPr>
            <a:fld id="{A7147807-A648-4FA2-AE52-0C85FFDD0DDD}" type="datetime1">
              <a:rPr lang="en-US" altLang="en-US"/>
              <a:pPr>
                <a:defRPr/>
              </a:pPr>
              <a:t>5/3/2021</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灯片编号占位符 5"/>
          <p:cNvSpPr>
            <a:spLocks noGrp="1" noChangeArrowheads="1"/>
          </p:cNvSpPr>
          <p:nvPr>
            <p:ph type="sldNum" sz="quarter" idx="12"/>
          </p:nvPr>
        </p:nvSpPr>
        <p:spPr>
          <a:ln/>
        </p:spPr>
        <p:txBody>
          <a:bodyPr/>
          <a:lstStyle>
            <a:lvl1pPr>
              <a:defRPr/>
            </a:lvl1pPr>
          </a:lstStyle>
          <a:p>
            <a:pPr>
              <a:defRPr/>
            </a:pPr>
            <a:fld id="{AB1A7469-51B7-4126-802F-F75E9B565A6A}"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3176856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日期占位符 3"/>
          <p:cNvSpPr>
            <a:spLocks noGrp="1" noChangeArrowheads="1"/>
          </p:cNvSpPr>
          <p:nvPr>
            <p:ph type="dt" sz="half" idx="10"/>
          </p:nvPr>
        </p:nvSpPr>
        <p:spPr>
          <a:ln/>
        </p:spPr>
        <p:txBody>
          <a:bodyPr/>
          <a:lstStyle>
            <a:lvl1pPr>
              <a:defRPr/>
            </a:lvl1pPr>
          </a:lstStyle>
          <a:p>
            <a:pPr>
              <a:defRPr/>
            </a:pPr>
            <a:fld id="{1B7E4F41-FBD9-4D50-96FC-43A664CE15B8}" type="datetime1">
              <a:rPr lang="en-US" altLang="en-US"/>
              <a:pPr>
                <a:defRPr/>
              </a:pPr>
              <a:t>5/3/2021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灯片编号占位符 5"/>
          <p:cNvSpPr>
            <a:spLocks noGrp="1" noChangeArrowheads="1"/>
          </p:cNvSpPr>
          <p:nvPr>
            <p:ph type="sldNum" sz="quarter" idx="12"/>
          </p:nvPr>
        </p:nvSpPr>
        <p:spPr>
          <a:ln/>
        </p:spPr>
        <p:txBody>
          <a:bodyPr/>
          <a:lstStyle>
            <a:lvl1pPr>
              <a:defRPr/>
            </a:lvl1pPr>
          </a:lstStyle>
          <a:p>
            <a:pPr>
              <a:defRPr/>
            </a:pPr>
            <a:fld id="{0630FE55-35FC-44D8-8572-45B387C14E6E}"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2985526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3"/>
          <p:cNvSpPr>
            <a:spLocks noGrp="1" noChangeArrowheads="1"/>
          </p:cNvSpPr>
          <p:nvPr>
            <p:ph type="dt" sz="half" idx="10"/>
          </p:nvPr>
        </p:nvSpPr>
        <p:spPr>
          <a:ln/>
        </p:spPr>
        <p:txBody>
          <a:bodyPr/>
          <a:lstStyle>
            <a:lvl1pPr>
              <a:defRPr/>
            </a:lvl1pPr>
          </a:lstStyle>
          <a:p>
            <a:pPr>
              <a:defRPr/>
            </a:pPr>
            <a:fld id="{16987804-B661-49A7-AC8C-9936BEB2F642}" type="datetime1">
              <a:rPr lang="en-US" altLang="en-US"/>
              <a:pPr>
                <a:defRPr/>
              </a:pPr>
              <a:t>5/3/2021</a:t>
            </a:fld>
            <a:endParaRPr lang="zh-CN" altLang="en-US" sz="1800">
              <a:solidFill>
                <a:schemeClr val="tx1"/>
              </a:solidFill>
            </a:endParaRPr>
          </a:p>
        </p:txBody>
      </p:sp>
      <p:sp>
        <p:nvSpPr>
          <p:cNvPr id="8"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灯片编号占位符 5"/>
          <p:cNvSpPr>
            <a:spLocks noGrp="1" noChangeArrowheads="1"/>
          </p:cNvSpPr>
          <p:nvPr>
            <p:ph type="sldNum" sz="quarter" idx="12"/>
          </p:nvPr>
        </p:nvSpPr>
        <p:spPr>
          <a:ln/>
        </p:spPr>
        <p:txBody>
          <a:bodyPr/>
          <a:lstStyle>
            <a:lvl1pPr>
              <a:defRPr/>
            </a:lvl1pPr>
          </a:lstStyle>
          <a:p>
            <a:pPr>
              <a:defRPr/>
            </a:pPr>
            <a:fld id="{EB3C6CD3-EE58-4405-BED5-15113BA383CA}"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2047875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日期占位符 3"/>
          <p:cNvSpPr>
            <a:spLocks noGrp="1" noChangeArrowheads="1"/>
          </p:cNvSpPr>
          <p:nvPr>
            <p:ph type="dt" sz="half" idx="10"/>
          </p:nvPr>
        </p:nvSpPr>
        <p:spPr>
          <a:ln/>
        </p:spPr>
        <p:txBody>
          <a:bodyPr/>
          <a:lstStyle>
            <a:lvl1pPr>
              <a:defRPr/>
            </a:lvl1pPr>
          </a:lstStyle>
          <a:p>
            <a:pPr>
              <a:defRPr/>
            </a:pPr>
            <a:fld id="{740EE6B7-2137-4519-9B98-64EFDA6274E7}" type="datetime1">
              <a:rPr lang="en-US" altLang="en-US"/>
              <a:pPr>
                <a:defRPr/>
              </a:pPr>
              <a:t>5/3/2021</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灯片编号占位符 5"/>
          <p:cNvSpPr>
            <a:spLocks noGrp="1" noChangeArrowheads="1"/>
          </p:cNvSpPr>
          <p:nvPr>
            <p:ph type="sldNum" sz="quarter" idx="12"/>
          </p:nvPr>
        </p:nvSpPr>
        <p:spPr>
          <a:ln/>
        </p:spPr>
        <p:txBody>
          <a:bodyPr/>
          <a:lstStyle>
            <a:lvl1pPr>
              <a:defRPr/>
            </a:lvl1pPr>
          </a:lstStyle>
          <a:p>
            <a:pPr>
              <a:defRPr/>
            </a:pPr>
            <a:fld id="{AA2B04C6-26E2-4119-A2C8-5C6CE2DF31B5}"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245702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714CF39E-3C9B-4EE2-B545-ED9B6724CD65}" type="datetime1">
              <a:rPr lang="en-US" altLang="en-US"/>
              <a:pPr>
                <a:defRPr/>
              </a:pPr>
              <a:t>5/3/2021</a:t>
            </a:fld>
            <a:endParaRPr lang="zh-CN" altLang="en-US" sz="1800">
              <a:solidFill>
                <a:schemeClr val="tx1"/>
              </a:solidFill>
            </a:endParaRPr>
          </a:p>
        </p:txBody>
      </p:sp>
      <p:sp>
        <p:nvSpPr>
          <p:cNvPr id="3"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灯片编号占位符 5"/>
          <p:cNvSpPr>
            <a:spLocks noGrp="1" noChangeArrowheads="1"/>
          </p:cNvSpPr>
          <p:nvPr>
            <p:ph type="sldNum" sz="quarter" idx="12"/>
          </p:nvPr>
        </p:nvSpPr>
        <p:spPr>
          <a:ln/>
        </p:spPr>
        <p:txBody>
          <a:bodyPr/>
          <a:lstStyle>
            <a:lvl1pPr>
              <a:defRPr/>
            </a:lvl1pPr>
          </a:lstStyle>
          <a:p>
            <a:pPr>
              <a:defRPr/>
            </a:pPr>
            <a:fld id="{1A535EB6-593B-4261-98EC-0B7BB0BD988A}"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3701081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3"/>
          <p:cNvSpPr>
            <a:spLocks noGrp="1" noChangeArrowheads="1"/>
          </p:cNvSpPr>
          <p:nvPr>
            <p:ph type="dt" sz="half" idx="10"/>
          </p:nvPr>
        </p:nvSpPr>
        <p:spPr>
          <a:ln/>
        </p:spPr>
        <p:txBody>
          <a:bodyPr/>
          <a:lstStyle>
            <a:lvl1pPr>
              <a:defRPr/>
            </a:lvl1pPr>
          </a:lstStyle>
          <a:p>
            <a:pPr>
              <a:defRPr/>
            </a:pPr>
            <a:fld id="{A7EC5737-3577-48CD-BD04-8FD064919D3B}" type="datetime1">
              <a:rPr lang="en-US" altLang="en-US"/>
              <a:pPr>
                <a:defRPr/>
              </a:pPr>
              <a:t>5/3/2021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灯片编号占位符 5"/>
          <p:cNvSpPr>
            <a:spLocks noGrp="1" noChangeArrowheads="1"/>
          </p:cNvSpPr>
          <p:nvPr>
            <p:ph type="sldNum" sz="quarter" idx="12"/>
          </p:nvPr>
        </p:nvSpPr>
        <p:spPr>
          <a:ln/>
        </p:spPr>
        <p:txBody>
          <a:bodyPr/>
          <a:lstStyle>
            <a:lvl1pPr>
              <a:defRPr/>
            </a:lvl1pPr>
          </a:lstStyle>
          <a:p>
            <a:pPr>
              <a:defRPr/>
            </a:pPr>
            <a:fld id="{84EB5F8F-C198-4D71-8EE7-EFFF0127F2AB}"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203004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Calibri" charset="0"/>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日期占位符 3"/>
          <p:cNvSpPr>
            <a:spLocks noGrp="1" noChangeArrowheads="1"/>
          </p:cNvSpPr>
          <p:nvPr>
            <p:ph type="dt" sz="half" idx="10"/>
          </p:nvPr>
        </p:nvSpPr>
        <p:spPr>
          <a:ln/>
        </p:spPr>
        <p:txBody>
          <a:bodyPr/>
          <a:lstStyle>
            <a:lvl1pPr>
              <a:defRPr/>
            </a:lvl1pPr>
          </a:lstStyle>
          <a:p>
            <a:pPr>
              <a:defRPr/>
            </a:pPr>
            <a:fld id="{CE1C3252-3532-4625-AD45-5A3E52F1145C}" type="datetime1">
              <a:rPr lang="en-US" altLang="en-US"/>
              <a:pPr>
                <a:defRPr/>
              </a:pPr>
              <a:t>5/3/2021</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灯片编号占位符 5"/>
          <p:cNvSpPr>
            <a:spLocks noGrp="1" noChangeArrowheads="1"/>
          </p:cNvSpPr>
          <p:nvPr>
            <p:ph type="sldNum" sz="quarter" idx="12"/>
          </p:nvPr>
        </p:nvSpPr>
        <p:spPr>
          <a:ln/>
        </p:spPr>
        <p:txBody>
          <a:bodyPr/>
          <a:lstStyle>
            <a:lvl1pPr>
              <a:defRPr/>
            </a:lvl1pPr>
          </a:lstStyle>
          <a:p>
            <a:pPr>
              <a:defRPr/>
            </a:pPr>
            <a:fld id="{77450754-0B81-4265-B0E4-FCA2ADBEE1FC}" type="slidenum">
              <a:rPr lang="en-US" altLang="en-US"/>
              <a:pPr>
                <a:defRPr/>
              </a:pPr>
              <a:t>‹#›</a:t>
            </a:fld>
            <a:endParaRPr lang="zh-CN" altLang="en-US" sz="1800">
              <a:solidFill>
                <a:schemeClr val="tx1"/>
              </a:solidFill>
            </a:endParaRPr>
          </a:p>
        </p:txBody>
      </p:sp>
    </p:spTree>
    <p:extLst>
      <p:ext uri="{BB962C8B-B14F-4D97-AF65-F5344CB8AC3E}">
        <p14:creationId xmlns:p14="http://schemas.microsoft.com/office/powerpoint/2010/main" val="659094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sym typeface="Calibri Light" panose="020F0302020204030204" pitchFamily="34" charset="0"/>
              </a:rPr>
              <a:t>单击此处编辑母版标题样式</a:t>
            </a:r>
          </a:p>
        </p:txBody>
      </p:sp>
      <p:sp>
        <p:nvSpPr>
          <p:cNvPr id="1027"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sym typeface="Calibri" panose="020F0502020204030204" pitchFamily="34" charset="0"/>
              </a:rPr>
              <a:t>单击此处编辑母版文本样式</a:t>
            </a:r>
          </a:p>
          <a:p>
            <a:pPr lvl="1"/>
            <a:r>
              <a:rPr lang="zh-CN" altLang="en-US">
                <a:sym typeface="Calibri" panose="020F0502020204030204" pitchFamily="34" charset="0"/>
              </a:rPr>
              <a:t>第二级</a:t>
            </a:r>
          </a:p>
          <a:p>
            <a:pPr lvl="2"/>
            <a:r>
              <a:rPr lang="zh-CN" altLang="en-US">
                <a:sym typeface="Calibri" panose="020F0502020204030204" pitchFamily="34" charset="0"/>
              </a:rPr>
              <a:t>第三级</a:t>
            </a:r>
          </a:p>
          <a:p>
            <a:pPr lvl="3"/>
            <a:r>
              <a:rPr lang="zh-CN" altLang="en-US">
                <a:sym typeface="Calibri" panose="020F0502020204030204" pitchFamily="34" charset="0"/>
              </a:rPr>
              <a:t>第四级</a:t>
            </a:r>
          </a:p>
          <a:p>
            <a:pPr lvl="4"/>
            <a:r>
              <a:rPr lang="zh-CN" altLang="en-US">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eaLnBrk="1" hangingPunct="1">
              <a:buFont typeface="Arial" charset="0"/>
              <a:buNone/>
              <a:defRPr sz="1200" smtClean="0">
                <a:solidFill>
                  <a:srgbClr val="898989"/>
                </a:solidFill>
                <a:latin typeface="Arial" charset="0"/>
                <a:ea typeface="宋体" charset="-122"/>
              </a:defRPr>
            </a:lvl1pPr>
          </a:lstStyle>
          <a:p>
            <a:pPr>
              <a:defRPr/>
            </a:pPr>
            <a:fld id="{AB2D6BCF-D11C-4748-AC92-9FC7B64ABA21}" type="datetime1">
              <a:rPr lang="en-US" altLang="en-US"/>
              <a:pPr>
                <a:defRPr/>
              </a:pPr>
              <a:t>5/3/2021</a:t>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eaLnBrk="1" hangingPunct="1">
              <a:buFont typeface="Arial" charset="0"/>
              <a:buNone/>
              <a:defRPr sz="1200">
                <a:solidFill>
                  <a:srgbClr val="898989"/>
                </a:solidFill>
                <a:latin typeface="Arial" charset="0"/>
                <a:ea typeface="宋体" charset="-122"/>
              </a:defRPr>
            </a:lvl1pPr>
          </a:lstStyle>
          <a:p>
            <a:pPr>
              <a:defRPr/>
            </a:pPr>
            <a:endParaRPr lang="en-US" altLang="en-US" dirty="0"/>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eaLnBrk="1" hangingPunct="1">
              <a:buFont typeface="Arial" charset="0"/>
              <a:buNone/>
              <a:defRPr sz="1200">
                <a:solidFill>
                  <a:srgbClr val="898989"/>
                </a:solidFill>
                <a:latin typeface="Arial" charset="0"/>
                <a:ea typeface="宋体" charset="-122"/>
              </a:defRPr>
            </a:lvl1pPr>
          </a:lstStyle>
          <a:p>
            <a:pPr>
              <a:defRPr/>
            </a:pPr>
            <a:fld id="{95DC65A0-5E6B-4651-AE79-8F27D6E8E83E}" type="slidenum">
              <a:rPr lang="en-US" altLang="en-US"/>
              <a:pPr>
                <a:defRPr/>
              </a:pPr>
              <a:t>‹#›</a:t>
            </a:fld>
            <a:endParaRPr lang="zh-CN" altLang="en-US" sz="1800">
              <a:solidFill>
                <a:schemeClr val="tx1"/>
              </a:solidFill>
            </a:endParaRPr>
          </a:p>
        </p:txBody>
      </p:sp>
      <p:pic>
        <p:nvPicPr>
          <p:cNvPr id="1031" name="图片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07" r:id="rId12"/>
  </p:sldLayoutIdLst>
  <p:hf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charset="0"/>
          <a:ea typeface="宋体"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charset="0"/>
          <a:ea typeface="宋体"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charset="0"/>
          <a:ea typeface="宋体"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charset="0"/>
          <a:ea typeface="宋体"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charset="0"/>
          <a:ea typeface="宋体" charset="-122"/>
          <a:sym typeface="Calibri Light" charset="0"/>
        </a:defRPr>
      </a:lvl6pPr>
      <a:lvl7pPr marL="1828800" indent="-914400" algn="l" rtl="0" fontAlgn="base">
        <a:lnSpc>
          <a:spcPct val="90000"/>
        </a:lnSpc>
        <a:spcBef>
          <a:spcPct val="0"/>
        </a:spcBef>
        <a:spcAft>
          <a:spcPct val="0"/>
        </a:spcAft>
        <a:defRPr sz="4400">
          <a:solidFill>
            <a:schemeClr val="tx1"/>
          </a:solidFill>
          <a:latin typeface="Calibri Light" charset="0"/>
          <a:ea typeface="宋体" charset="-122"/>
          <a:sym typeface="Calibri Light" charset="0"/>
        </a:defRPr>
      </a:lvl7pPr>
      <a:lvl8pPr marL="2286000" indent="-914400" algn="l" rtl="0" fontAlgn="base">
        <a:lnSpc>
          <a:spcPct val="90000"/>
        </a:lnSpc>
        <a:spcBef>
          <a:spcPct val="0"/>
        </a:spcBef>
        <a:spcAft>
          <a:spcPct val="0"/>
        </a:spcAft>
        <a:defRPr sz="4400">
          <a:solidFill>
            <a:schemeClr val="tx1"/>
          </a:solidFill>
          <a:latin typeface="Calibri Light" charset="0"/>
          <a:ea typeface="宋体" charset="-122"/>
          <a:sym typeface="Calibri Light" charset="0"/>
        </a:defRPr>
      </a:lvl8pPr>
      <a:lvl9pPr marL="2743200" indent="-914400" algn="l" rtl="0" fontAlgn="base">
        <a:lnSpc>
          <a:spcPct val="90000"/>
        </a:lnSpc>
        <a:spcBef>
          <a:spcPct val="0"/>
        </a:spcBef>
        <a:spcAft>
          <a:spcPct val="0"/>
        </a:spcAft>
        <a:defRPr sz="4400">
          <a:solidFill>
            <a:schemeClr val="tx1"/>
          </a:solidFill>
          <a:latin typeface="Calibri Light" charset="0"/>
          <a:ea typeface="宋体" charset="-122"/>
          <a:sym typeface="Calibri Light"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14338"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sym typeface="Calibri Light" panose="020F0302020204030204" pitchFamily="34" charset="0"/>
              </a:rPr>
              <a:t>单击此处编辑母版标题样式</a:t>
            </a:r>
          </a:p>
        </p:txBody>
      </p:sp>
      <p:sp>
        <p:nvSpPr>
          <p:cNvPr id="14339"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sym typeface="Calibri" panose="020F0502020204030204" pitchFamily="34" charset="0"/>
              </a:rPr>
              <a:t>单击此处编辑母版文本样式</a:t>
            </a:r>
          </a:p>
          <a:p>
            <a:pPr lvl="1"/>
            <a:r>
              <a:rPr lang="zh-CN" altLang="en-US">
                <a:sym typeface="Calibri" panose="020F0502020204030204" pitchFamily="34" charset="0"/>
              </a:rPr>
              <a:t>第二级</a:t>
            </a:r>
          </a:p>
          <a:p>
            <a:pPr lvl="2"/>
            <a:r>
              <a:rPr lang="zh-CN" altLang="en-US">
                <a:sym typeface="Calibri" panose="020F0502020204030204" pitchFamily="34" charset="0"/>
              </a:rPr>
              <a:t>第三级</a:t>
            </a:r>
          </a:p>
          <a:p>
            <a:pPr lvl="3"/>
            <a:r>
              <a:rPr lang="zh-CN" altLang="en-US">
                <a:sym typeface="Calibri" panose="020F0502020204030204" pitchFamily="34" charset="0"/>
              </a:rPr>
              <a:t>第四级</a:t>
            </a:r>
          </a:p>
          <a:p>
            <a:pPr lvl="4"/>
            <a:r>
              <a:rPr lang="zh-CN" altLang="en-US">
                <a:sym typeface="Calibri" panose="020F0502020204030204" pitchFamily="34" charset="0"/>
              </a:rPr>
              <a:t>第五级</a:t>
            </a:r>
          </a:p>
        </p:txBody>
      </p:sp>
      <p:sp>
        <p:nvSpPr>
          <p:cNvPr id="2052"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eaLnBrk="1" hangingPunct="1">
              <a:buFont typeface="Arial" charset="0"/>
              <a:buNone/>
              <a:defRPr sz="1200" smtClean="0">
                <a:solidFill>
                  <a:srgbClr val="898989"/>
                </a:solidFill>
                <a:latin typeface="Arial" charset="0"/>
                <a:ea typeface="宋体" charset="-122"/>
              </a:defRPr>
            </a:lvl1pPr>
          </a:lstStyle>
          <a:p>
            <a:pPr>
              <a:defRPr/>
            </a:pPr>
            <a:fld id="{FBA8E7C8-7941-470F-8BF9-2F79A42D8C96}" type="datetime1">
              <a:rPr lang="en-US" altLang="en-US"/>
              <a:pPr>
                <a:defRPr/>
              </a:pPr>
              <a:t>5/3/2021</a:t>
            </a:fld>
            <a:endParaRPr lang="zh-CN" altLang="en-US" sz="1800">
              <a:solidFill>
                <a:schemeClr val="tx1"/>
              </a:solidFill>
            </a:endParaRPr>
          </a:p>
        </p:txBody>
      </p:sp>
      <p:sp>
        <p:nvSpPr>
          <p:cNvPr id="2053"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eaLnBrk="1" hangingPunct="1">
              <a:buFont typeface="Arial" charset="0"/>
              <a:buNone/>
              <a:defRPr sz="1200">
                <a:solidFill>
                  <a:srgbClr val="898989"/>
                </a:solidFill>
                <a:latin typeface="Arial" charset="0"/>
                <a:ea typeface="宋体" charset="-122"/>
              </a:defRPr>
            </a:lvl1pPr>
          </a:lstStyle>
          <a:p>
            <a:pPr>
              <a:defRPr/>
            </a:pPr>
            <a:endParaRPr lang="en-US" altLang="en-US" dirty="0"/>
          </a:p>
        </p:txBody>
      </p:sp>
      <p:sp>
        <p:nvSpPr>
          <p:cNvPr id="2054"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eaLnBrk="1" hangingPunct="1">
              <a:buFont typeface="Arial" charset="0"/>
              <a:buNone/>
              <a:defRPr sz="1200">
                <a:solidFill>
                  <a:srgbClr val="898989"/>
                </a:solidFill>
                <a:latin typeface="Arial" charset="0"/>
                <a:ea typeface="宋体" charset="-122"/>
              </a:defRPr>
            </a:lvl1pPr>
          </a:lstStyle>
          <a:p>
            <a:pPr>
              <a:defRPr/>
            </a:pPr>
            <a:fld id="{274C1184-4DD1-4FC9-AD0C-DFD6C80ACC8F}" type="slidenum">
              <a:rPr lang="en-US" altLang="en-US"/>
              <a:pPr>
                <a:defRPr/>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charset="0"/>
          <a:ea typeface="宋体"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charset="0"/>
          <a:ea typeface="宋体"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charset="0"/>
          <a:ea typeface="宋体"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charset="0"/>
          <a:ea typeface="宋体"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charset="0"/>
          <a:ea typeface="宋体" charset="-122"/>
          <a:sym typeface="Calibri Light" charset="0"/>
        </a:defRPr>
      </a:lvl6pPr>
      <a:lvl7pPr marL="1828800" indent="-914400" algn="l" rtl="0" fontAlgn="base">
        <a:lnSpc>
          <a:spcPct val="90000"/>
        </a:lnSpc>
        <a:spcBef>
          <a:spcPct val="0"/>
        </a:spcBef>
        <a:spcAft>
          <a:spcPct val="0"/>
        </a:spcAft>
        <a:defRPr sz="4400">
          <a:solidFill>
            <a:schemeClr val="tx1"/>
          </a:solidFill>
          <a:latin typeface="Calibri Light" charset="0"/>
          <a:ea typeface="宋体" charset="-122"/>
          <a:sym typeface="Calibri Light" charset="0"/>
        </a:defRPr>
      </a:lvl7pPr>
      <a:lvl8pPr marL="2286000" indent="-914400" algn="l" rtl="0" fontAlgn="base">
        <a:lnSpc>
          <a:spcPct val="90000"/>
        </a:lnSpc>
        <a:spcBef>
          <a:spcPct val="0"/>
        </a:spcBef>
        <a:spcAft>
          <a:spcPct val="0"/>
        </a:spcAft>
        <a:defRPr sz="4400">
          <a:solidFill>
            <a:schemeClr val="tx1"/>
          </a:solidFill>
          <a:latin typeface="Calibri Light" charset="0"/>
          <a:ea typeface="宋体" charset="-122"/>
          <a:sym typeface="Calibri Light" charset="0"/>
        </a:defRPr>
      </a:lvl8pPr>
      <a:lvl9pPr marL="2743200" indent="-914400" algn="l" rtl="0" fontAlgn="base">
        <a:lnSpc>
          <a:spcPct val="90000"/>
        </a:lnSpc>
        <a:spcBef>
          <a:spcPct val="0"/>
        </a:spcBef>
        <a:spcAft>
          <a:spcPct val="0"/>
        </a:spcAft>
        <a:defRPr sz="4400">
          <a:solidFill>
            <a:schemeClr val="tx1"/>
          </a:solidFill>
          <a:latin typeface="Calibri Light" charset="0"/>
          <a:ea typeface="宋体" charset="-122"/>
          <a:sym typeface="Calibri Light"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5C00F-09FF-4493-83C6-8F1E35EBF5DF}"/>
              </a:ext>
            </a:extLst>
          </p:cNvPr>
          <p:cNvSpPr>
            <a:spLocks noGrp="1"/>
          </p:cNvSpPr>
          <p:nvPr>
            <p:ph type="ctrTitle"/>
          </p:nvPr>
        </p:nvSpPr>
        <p:spPr>
          <a:xfrm>
            <a:off x="68580" y="1508052"/>
            <a:ext cx="12054840" cy="1200150"/>
          </a:xfrm>
        </p:spPr>
        <p:txBody>
          <a:bodyPr/>
          <a:lstStyle/>
          <a:p>
            <a:pPr marL="0" indent="0"/>
            <a:r>
              <a:rPr lang="en-US" sz="4000" b="1" dirty="0">
                <a:solidFill>
                  <a:srgbClr val="0067B4"/>
                </a:solidFill>
                <a:sym typeface="Calibri" panose="020F0502020204030204" pitchFamily="34" charset="0"/>
              </a:rPr>
              <a:t>The Diplomacy Discount in Global Syndicated Loans</a:t>
            </a:r>
            <a:br>
              <a:rPr lang="en-US" sz="4000" b="1" dirty="0">
                <a:solidFill>
                  <a:srgbClr val="0067B4"/>
                </a:solidFill>
                <a:sym typeface="Calibri" panose="020F0502020204030204" pitchFamily="34" charset="0"/>
              </a:rPr>
            </a:br>
            <a:endParaRPr lang="en-US" sz="4000" b="1" dirty="0">
              <a:solidFill>
                <a:srgbClr val="0067B4"/>
              </a:solidFill>
              <a:sym typeface="Calibri" panose="020F0502020204030204" pitchFamily="34" charset="0"/>
            </a:endParaRPr>
          </a:p>
        </p:txBody>
      </p:sp>
      <p:sp>
        <p:nvSpPr>
          <p:cNvPr id="3" name="Subtitle 2">
            <a:extLst>
              <a:ext uri="{FF2B5EF4-FFF2-40B4-BE49-F238E27FC236}">
                <a16:creationId xmlns:a16="http://schemas.microsoft.com/office/drawing/2014/main" id="{C5F54EAC-CADA-4DD9-96D4-2EACFEB8B756}"/>
              </a:ext>
            </a:extLst>
          </p:cNvPr>
          <p:cNvSpPr>
            <a:spLocks noGrp="1"/>
          </p:cNvSpPr>
          <p:nvPr>
            <p:ph type="subTitle" idx="1"/>
          </p:nvPr>
        </p:nvSpPr>
        <p:spPr>
          <a:xfrm>
            <a:off x="708660" y="2456742"/>
            <a:ext cx="10774680" cy="3761178"/>
          </a:xfrm>
        </p:spPr>
        <p:txBody>
          <a:bodyPr/>
          <a:lstStyle/>
          <a:p>
            <a:pPr eaLnBrk="1" hangingPunct="1">
              <a:lnSpc>
                <a:spcPct val="100000"/>
              </a:lnSpc>
            </a:pPr>
            <a:r>
              <a:rPr lang="en-US" b="1" i="1" dirty="0">
                <a:solidFill>
                  <a:srgbClr val="0067B4"/>
                </a:solidFill>
                <a:latin typeface="+mj-lt"/>
                <a:ea typeface="+mj-ea"/>
                <a:cs typeface="+mj-cs"/>
                <a:sym typeface="Calibri Light" panose="020F0302020204030204" pitchFamily="34" charset="0"/>
              </a:rPr>
              <a:t>by </a:t>
            </a:r>
            <a:r>
              <a:rPr lang="en-US" b="1" dirty="0">
                <a:solidFill>
                  <a:srgbClr val="0067B4"/>
                </a:solidFill>
                <a:latin typeface="+mj-lt"/>
                <a:ea typeface="+mj-ea"/>
                <a:cs typeface="+mj-cs"/>
                <a:sym typeface="Calibri Light" panose="020F0302020204030204" pitchFamily="34" charset="0"/>
              </a:rPr>
              <a:t>Gene Ambroscio, Xian Gu, Iftekhar Hasan, and Panagiotis N. Politsidis</a:t>
            </a:r>
          </a:p>
          <a:p>
            <a:pPr eaLnBrk="1" hangingPunct="1">
              <a:lnSpc>
                <a:spcPct val="100000"/>
              </a:lnSpc>
            </a:pPr>
            <a:endParaRPr lang="en-US" b="1" dirty="0">
              <a:solidFill>
                <a:srgbClr val="0067B4"/>
              </a:solidFill>
              <a:latin typeface="+mj-lt"/>
              <a:ea typeface="+mj-ea"/>
              <a:cs typeface="+mj-cs"/>
              <a:sym typeface="Calibri Light" panose="020F0302020204030204" pitchFamily="34" charset="0"/>
            </a:endParaRPr>
          </a:p>
          <a:p>
            <a:pPr eaLnBrk="1" hangingPunct="1">
              <a:lnSpc>
                <a:spcPct val="100000"/>
              </a:lnSpc>
            </a:pPr>
            <a:r>
              <a:rPr lang="en-US" sz="2200" b="1" dirty="0">
                <a:solidFill>
                  <a:srgbClr val="0067B4"/>
                </a:solidFill>
                <a:latin typeface="+mj-lt"/>
                <a:ea typeface="+mj-ea"/>
                <a:cs typeface="+mj-cs"/>
                <a:sym typeface="Calibri Light" panose="020F0302020204030204" pitchFamily="34" charset="0"/>
              </a:rPr>
              <a:t>Discussion by </a:t>
            </a:r>
          </a:p>
          <a:p>
            <a:pPr eaLnBrk="1" hangingPunct="1">
              <a:lnSpc>
                <a:spcPct val="100000"/>
              </a:lnSpc>
            </a:pPr>
            <a:r>
              <a:rPr lang="en-US" b="1" dirty="0">
                <a:solidFill>
                  <a:srgbClr val="0067B4"/>
                </a:solidFill>
                <a:latin typeface="+mj-lt"/>
                <a:ea typeface="+mj-ea"/>
                <a:cs typeface="+mj-cs"/>
                <a:sym typeface="Calibri Light" panose="020F0302020204030204" pitchFamily="34" charset="0"/>
              </a:rPr>
              <a:t>Mahir Binici</a:t>
            </a:r>
          </a:p>
          <a:p>
            <a:pPr eaLnBrk="1" hangingPunct="1">
              <a:lnSpc>
                <a:spcPct val="100000"/>
              </a:lnSpc>
            </a:pPr>
            <a:r>
              <a:rPr lang="en-US" sz="2200" b="1" dirty="0">
                <a:solidFill>
                  <a:srgbClr val="0067B4"/>
                </a:solidFill>
                <a:latin typeface="+mj-lt"/>
                <a:ea typeface="+mj-ea"/>
                <a:cs typeface="+mj-cs"/>
                <a:sym typeface="Calibri Light" panose="020F0302020204030204" pitchFamily="34" charset="0"/>
              </a:rPr>
              <a:t>International Monetary Fund</a:t>
            </a:r>
          </a:p>
          <a:p>
            <a:pPr eaLnBrk="1" hangingPunct="1">
              <a:lnSpc>
                <a:spcPct val="100000"/>
              </a:lnSpc>
            </a:pPr>
            <a:endParaRPr lang="en-US" sz="2200" b="1" dirty="0">
              <a:solidFill>
                <a:srgbClr val="0067B4"/>
              </a:solidFill>
              <a:latin typeface="+mj-lt"/>
              <a:ea typeface="+mj-ea"/>
              <a:cs typeface="+mj-cs"/>
              <a:sym typeface="Calibri Light" panose="020F0302020204030204" pitchFamily="34" charset="0"/>
            </a:endParaRPr>
          </a:p>
          <a:p>
            <a:pPr eaLnBrk="1" hangingPunct="1">
              <a:lnSpc>
                <a:spcPct val="100000"/>
              </a:lnSpc>
            </a:pPr>
            <a:r>
              <a:rPr lang="en-US" sz="2200" b="1" dirty="0">
                <a:solidFill>
                  <a:srgbClr val="0067B4"/>
                </a:solidFill>
                <a:latin typeface="+mj-lt"/>
                <a:ea typeface="+mj-ea"/>
                <a:cs typeface="+mj-cs"/>
                <a:sym typeface="Calibri Light" panose="020F0302020204030204" pitchFamily="34" charset="0"/>
              </a:rPr>
              <a:t>May 4, 2021</a:t>
            </a:r>
          </a:p>
          <a:p>
            <a:pPr eaLnBrk="1" hangingPunct="1">
              <a:lnSpc>
                <a:spcPct val="100000"/>
              </a:lnSpc>
            </a:pPr>
            <a:endParaRPr lang="en-US" sz="2200" b="1" dirty="0">
              <a:solidFill>
                <a:srgbClr val="0067B4"/>
              </a:solidFill>
              <a:latin typeface="+mj-lt"/>
              <a:ea typeface="+mj-ea"/>
              <a:cs typeface="+mj-cs"/>
              <a:sym typeface="Calibri Light" panose="020F0302020204030204" pitchFamily="34" charset="0"/>
            </a:endParaRPr>
          </a:p>
          <a:p>
            <a:pPr marL="350838" indent="-61913" algn="just" eaLnBrk="1" hangingPunct="1">
              <a:lnSpc>
                <a:spcPct val="100000"/>
              </a:lnSpc>
            </a:pPr>
            <a:r>
              <a:rPr lang="en-US" sz="1400" i="1" dirty="0">
                <a:latin typeface="+mj-lt"/>
                <a:ea typeface="+mj-ea"/>
                <a:cs typeface="+mj-cs"/>
              </a:rPr>
              <a:t>* The views expressed  here are those of the authors and do not necessarily represent the views of the IMF, its Executive Board, or management. </a:t>
            </a:r>
          </a:p>
          <a:p>
            <a:pPr eaLnBrk="1" hangingPunct="1">
              <a:lnSpc>
                <a:spcPct val="100000"/>
              </a:lnSpc>
            </a:pPr>
            <a:endParaRPr lang="en-US" sz="3000" b="1" dirty="0">
              <a:solidFill>
                <a:srgbClr val="0067B4"/>
              </a:solidFill>
              <a:latin typeface="+mj-lt"/>
              <a:ea typeface="+mj-ea"/>
              <a:cs typeface="+mj-cs"/>
              <a:sym typeface="Calibri Light" panose="020F0302020204030204" pitchFamily="34" charset="0"/>
            </a:endParaRPr>
          </a:p>
          <a:p>
            <a:pPr eaLnBrk="1" hangingPunct="1">
              <a:lnSpc>
                <a:spcPct val="100000"/>
              </a:lnSpc>
            </a:pPr>
            <a:endParaRPr lang="en-US" sz="2600" b="1" dirty="0">
              <a:solidFill>
                <a:srgbClr val="002060"/>
              </a:solidFill>
              <a:latin typeface="+mj-lt"/>
              <a:cs typeface="Segoe UI" panose="020B0502040204020203" pitchFamily="34" charset="0"/>
            </a:endParaRPr>
          </a:p>
          <a:p>
            <a:pPr eaLnBrk="1" hangingPunct="1">
              <a:lnSpc>
                <a:spcPct val="100000"/>
              </a:lnSpc>
            </a:pPr>
            <a:endParaRPr lang="en-US" sz="2600" b="1" dirty="0">
              <a:solidFill>
                <a:srgbClr val="002060"/>
              </a:solidFill>
              <a:latin typeface="+mj-lt"/>
              <a:cs typeface="Segoe UI" panose="020B0502040204020203" pitchFamily="34" charset="0"/>
            </a:endParaRPr>
          </a:p>
        </p:txBody>
      </p:sp>
    </p:spTree>
    <p:extLst>
      <p:ext uri="{BB962C8B-B14F-4D97-AF65-F5344CB8AC3E}">
        <p14:creationId xmlns:p14="http://schemas.microsoft.com/office/powerpoint/2010/main" val="160277207"/>
      </p:ext>
    </p:extLst>
  </p:cSld>
  <p:clrMapOvr>
    <a:masterClrMapping/>
  </p:clrMapOvr>
  <mc:AlternateContent xmlns:mc="http://schemas.openxmlformats.org/markup-compatibility/2006" xmlns:p14="http://schemas.microsoft.com/office/powerpoint/2010/main">
    <mc:Choice Requires="p14">
      <p:transition spd="slow" p14:dur="2000" advTm="5763"/>
    </mc:Choice>
    <mc:Fallback xmlns="">
      <p:transition spd="slow" advTm="576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3.3. Institutional Quality  </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274319" y="1083943"/>
            <a:ext cx="11635741" cy="577081"/>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1200"/>
              </a:spcBef>
            </a:pPr>
            <a:r>
              <a:rPr lang="en-US" dirty="0">
                <a:latin typeface="Arial" panose="020B0604020202020204" pitchFamily="34" charset="0"/>
              </a:rPr>
              <a:t>Political ties do not constitute an effective mechanism for lowering domestic firms’ loan spreads in countries with strong institution.  </a:t>
            </a:r>
            <a:endParaRPr lang="el-GR" altLang="en-US" dirty="0">
              <a:latin typeface="Arial" panose="020B0604020202020204" pitchFamily="34" charset="0"/>
            </a:endParaRP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10</a:t>
            </a:fld>
            <a:endParaRPr lang="zh-CN" altLang="en-US" sz="1800"/>
          </a:p>
        </p:txBody>
      </p:sp>
      <p:sp>
        <p:nvSpPr>
          <p:cNvPr id="4" name="Rectangle 3">
            <a:extLst>
              <a:ext uri="{FF2B5EF4-FFF2-40B4-BE49-F238E27FC236}">
                <a16:creationId xmlns:a16="http://schemas.microsoft.com/office/drawing/2014/main" id="{B1D5D76A-80FB-4AA7-ABD5-A78A23E3130C}"/>
              </a:ext>
            </a:extLst>
          </p:cNvPr>
          <p:cNvSpPr/>
          <p:nvPr/>
        </p:nvSpPr>
        <p:spPr>
          <a:xfrm>
            <a:off x="4389120" y="1988189"/>
            <a:ext cx="4377690" cy="369332"/>
          </a:xfrm>
          <a:prstGeom prst="rect">
            <a:avLst/>
          </a:prstGeom>
        </p:spPr>
        <p:txBody>
          <a:bodyPr wrap="square">
            <a:spAutoFit/>
          </a:bodyPr>
          <a:lstStyle/>
          <a:p>
            <a:r>
              <a:rPr lang="en-US" sz="1400" b="1" dirty="0">
                <a:solidFill>
                  <a:srgbClr val="000000"/>
                </a:solidFill>
                <a:latin typeface="Times New Roman" panose="02020603050405020304" pitchFamily="18" charset="0"/>
              </a:rPr>
              <a:t>Table 12. Cross-listing and institutional quality </a:t>
            </a:r>
            <a:r>
              <a:rPr lang="en-US" dirty="0">
                <a:solidFill>
                  <a:srgbClr val="000000"/>
                </a:solidFill>
                <a:latin typeface="Times New Roman" panose="02020603050405020304" pitchFamily="18" charset="0"/>
              </a:rPr>
              <a:t>	</a:t>
            </a:r>
          </a:p>
        </p:txBody>
      </p:sp>
      <p:pic>
        <p:nvPicPr>
          <p:cNvPr id="6" name="Picture 5">
            <a:extLst>
              <a:ext uri="{FF2B5EF4-FFF2-40B4-BE49-F238E27FC236}">
                <a16:creationId xmlns:a16="http://schemas.microsoft.com/office/drawing/2014/main" id="{F912DA5A-D961-40E3-8717-1B0C2C70EBE5}"/>
              </a:ext>
            </a:extLst>
          </p:cNvPr>
          <p:cNvPicPr>
            <a:picLocks noChangeAspect="1"/>
          </p:cNvPicPr>
          <p:nvPr/>
        </p:nvPicPr>
        <p:blipFill>
          <a:blip r:embed="rId3"/>
          <a:stretch>
            <a:fillRect/>
          </a:stretch>
        </p:blipFill>
        <p:spPr>
          <a:xfrm>
            <a:off x="2350180" y="2357521"/>
            <a:ext cx="8232451" cy="4358742"/>
          </a:xfrm>
          <a:prstGeom prst="rect">
            <a:avLst/>
          </a:prstGeom>
        </p:spPr>
      </p:pic>
    </p:spTree>
    <p:extLst>
      <p:ext uri="{BB962C8B-B14F-4D97-AF65-F5344CB8AC3E}">
        <p14:creationId xmlns:p14="http://schemas.microsoft.com/office/powerpoint/2010/main" val="157302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3.4 Other potential controls</a:t>
            </a:r>
          </a:p>
          <a:p>
            <a:pPr>
              <a:spcBef>
                <a:spcPct val="0"/>
              </a:spcBef>
              <a:buFont typeface="Arial" panose="020B0604020202020204" pitchFamily="34" charset="0"/>
              <a:buNone/>
            </a:pP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167638" y="1083945"/>
            <a:ext cx="11643361" cy="3968116"/>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600"/>
              </a:spcBef>
            </a:pPr>
            <a:r>
              <a:rPr lang="en-US" altLang="en-US" dirty="0">
                <a:latin typeface="Arial" panose="020B0604020202020204" pitchFamily="34" charset="0"/>
              </a:rPr>
              <a:t>Global and/or U.S. financial conditions</a:t>
            </a:r>
          </a:p>
          <a:p>
            <a:pPr marL="517525" lvl="1" indent="-288925" eaLnBrk="1" hangingPunct="1">
              <a:lnSpc>
                <a:spcPct val="100000"/>
              </a:lnSpc>
              <a:spcBef>
                <a:spcPts val="600"/>
              </a:spcBef>
            </a:pPr>
            <a:r>
              <a:rPr lang="en-US" altLang="en-US" dirty="0">
                <a:latin typeface="Arial" panose="020B0604020202020204" pitchFamily="34" charset="0"/>
              </a:rPr>
              <a:t>Do countries with higher ‘political risk spread’ develop more political ties? </a:t>
            </a:r>
          </a:p>
          <a:p>
            <a:pPr marL="917575" lvl="2" indent="-288925" eaLnBrk="1" hangingPunct="1">
              <a:lnSpc>
                <a:spcPct val="100000"/>
              </a:lnSpc>
              <a:spcBef>
                <a:spcPts val="600"/>
              </a:spcBef>
            </a:pPr>
            <a:r>
              <a:rPr lang="en-US" altLang="en-US" dirty="0">
                <a:latin typeface="Arial" panose="020B0604020202020204" pitchFamily="34" charset="0"/>
              </a:rPr>
              <a:t>Political risk in recipient country (ICRG- measures of government stability, socioeconomic conditions, the investment profile, internal conflict, external conflict, corruption, military in politics, religious tensions, law and order, ethnic tension, democratic accountability, and bureaucratic quality) </a:t>
            </a:r>
          </a:p>
          <a:p>
            <a:pPr marL="517525" lvl="1" indent="-288925" eaLnBrk="1" hangingPunct="1">
              <a:lnSpc>
                <a:spcPct val="100000"/>
              </a:lnSpc>
              <a:spcBef>
                <a:spcPts val="600"/>
              </a:spcBef>
            </a:pPr>
            <a:r>
              <a:rPr lang="en-US" altLang="en-US" dirty="0">
                <a:latin typeface="Arial" panose="020B0604020202020204" pitchFamily="34" charset="0"/>
              </a:rPr>
              <a:t>Capital inflows, in addition to trade flows, particularly FDI and equity portfolio flows, even if not bilateral flows may alleviate information asymmetry?</a:t>
            </a: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11</a:t>
            </a:fld>
            <a:endParaRPr lang="zh-CN" altLang="en-US" sz="1800"/>
          </a:p>
        </p:txBody>
      </p:sp>
    </p:spTree>
    <p:extLst>
      <p:ext uri="{BB962C8B-B14F-4D97-AF65-F5344CB8AC3E}">
        <p14:creationId xmlns:p14="http://schemas.microsoft.com/office/powerpoint/2010/main" val="2204741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3.5 Other potential controls</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167638" y="1245869"/>
            <a:ext cx="11643361" cy="923139"/>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600"/>
              </a:spcBef>
            </a:pPr>
            <a:r>
              <a:rPr lang="en-US" altLang="en-US" dirty="0">
                <a:latin typeface="Arial" panose="020B0604020202020204" pitchFamily="34" charset="0"/>
              </a:rPr>
              <a:t>Do political ties matter during the crisis? </a:t>
            </a:r>
          </a:p>
          <a:p>
            <a:pPr marL="917575" lvl="2" indent="-288925" eaLnBrk="1" hangingPunct="1">
              <a:lnSpc>
                <a:spcPct val="100000"/>
              </a:lnSpc>
              <a:spcBef>
                <a:spcPts val="600"/>
              </a:spcBef>
            </a:pPr>
            <a:r>
              <a:rPr lang="en-US" altLang="en-US" dirty="0">
                <a:latin typeface="Arial" panose="020B0604020202020204" pitchFamily="34" charset="0"/>
              </a:rPr>
              <a:t>GFC, COVID vs crisis in the recipient economy: Decoupling of bonds and syndicated loans during crises </a:t>
            </a: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12</a:t>
            </a:fld>
            <a:endParaRPr lang="zh-CN" altLang="en-US" sz="1800"/>
          </a:p>
        </p:txBody>
      </p:sp>
      <p:pic>
        <p:nvPicPr>
          <p:cNvPr id="2" name="Picture 1">
            <a:extLst>
              <a:ext uri="{FF2B5EF4-FFF2-40B4-BE49-F238E27FC236}">
                <a16:creationId xmlns:a16="http://schemas.microsoft.com/office/drawing/2014/main" id="{17517701-4C6B-445E-8D9E-0B962BDBB4E6}"/>
              </a:ext>
            </a:extLst>
          </p:cNvPr>
          <p:cNvPicPr>
            <a:picLocks noChangeAspect="1"/>
          </p:cNvPicPr>
          <p:nvPr/>
        </p:nvPicPr>
        <p:blipFill>
          <a:blip r:embed="rId3"/>
          <a:stretch>
            <a:fillRect/>
          </a:stretch>
        </p:blipFill>
        <p:spPr>
          <a:xfrm>
            <a:off x="1592749" y="2330933"/>
            <a:ext cx="7987263" cy="3993632"/>
          </a:xfrm>
          <a:prstGeom prst="rect">
            <a:avLst/>
          </a:prstGeom>
        </p:spPr>
      </p:pic>
      <p:sp>
        <p:nvSpPr>
          <p:cNvPr id="4" name="Rectangle 3">
            <a:extLst>
              <a:ext uri="{FF2B5EF4-FFF2-40B4-BE49-F238E27FC236}">
                <a16:creationId xmlns:a16="http://schemas.microsoft.com/office/drawing/2014/main" id="{402FF8EF-0BCA-4C27-99B5-E7BDE302B99B}"/>
              </a:ext>
            </a:extLst>
          </p:cNvPr>
          <p:cNvSpPr/>
          <p:nvPr/>
        </p:nvSpPr>
        <p:spPr>
          <a:xfrm>
            <a:off x="1530983" y="6382754"/>
            <a:ext cx="8916669" cy="338554"/>
          </a:xfrm>
          <a:prstGeom prst="rect">
            <a:avLst/>
          </a:prstGeom>
        </p:spPr>
        <p:txBody>
          <a:bodyPr wrap="square">
            <a:spAutoFit/>
          </a:bodyPr>
          <a:lstStyle/>
          <a:p>
            <a:r>
              <a:rPr lang="en-US" sz="1600" dirty="0">
                <a:cs typeface="Arial" panose="020B0604020202020204" pitchFamily="34" charset="0"/>
              </a:rPr>
              <a:t>Source: BIS(2020)</a:t>
            </a:r>
          </a:p>
        </p:txBody>
      </p:sp>
    </p:spTree>
    <p:extLst>
      <p:ext uri="{BB962C8B-B14F-4D97-AF65-F5344CB8AC3E}">
        <p14:creationId xmlns:p14="http://schemas.microsoft.com/office/powerpoint/2010/main" val="3758665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705718"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Three issues  </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449581" y="1083944"/>
            <a:ext cx="11468099" cy="3037589"/>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600"/>
              </a:spcBef>
            </a:pPr>
            <a:r>
              <a:rPr lang="en-US" altLang="en-US" dirty="0">
                <a:latin typeface="Arial" panose="020B0604020202020204" pitchFamily="34" charset="0"/>
              </a:rPr>
              <a:t>Asymmetric information problem</a:t>
            </a:r>
          </a:p>
          <a:p>
            <a:pPr marL="517525" lvl="1" indent="-288925" eaLnBrk="1" hangingPunct="1">
              <a:lnSpc>
                <a:spcPct val="100000"/>
              </a:lnSpc>
              <a:spcBef>
                <a:spcPts val="600"/>
              </a:spcBef>
            </a:pPr>
            <a:r>
              <a:rPr lang="en-US" altLang="en-US" dirty="0">
                <a:latin typeface="Arial" panose="020B0604020202020204" pitchFamily="34" charset="0"/>
              </a:rPr>
              <a:t>Identification </a:t>
            </a:r>
          </a:p>
          <a:p>
            <a:pPr marL="517525" lvl="1" indent="-288925" eaLnBrk="1" hangingPunct="1">
              <a:lnSpc>
                <a:spcPct val="100000"/>
              </a:lnSpc>
              <a:spcBef>
                <a:spcPts val="600"/>
              </a:spcBef>
            </a:pPr>
            <a:r>
              <a:rPr lang="en-US" altLang="en-US" dirty="0">
                <a:latin typeface="Arial" panose="020B0604020202020204" pitchFamily="34" charset="0"/>
              </a:rPr>
              <a:t>Additional robustness</a:t>
            </a:r>
          </a:p>
          <a:p>
            <a:pPr marL="517525" lvl="1" indent="-288925" eaLnBrk="1" hangingPunct="1">
              <a:lnSpc>
                <a:spcPct val="100000"/>
              </a:lnSpc>
              <a:spcBef>
                <a:spcPts val="600"/>
              </a:spcBef>
            </a:pPr>
            <a:endParaRPr lang="en-US" altLang="en-US" dirty="0">
              <a:latin typeface="Arial" panose="020B0604020202020204" pitchFamily="34" charset="0"/>
            </a:endParaRPr>
          </a:p>
          <a:p>
            <a:pPr marL="517525" lvl="1" indent="-288925" eaLnBrk="1" hangingPunct="1">
              <a:lnSpc>
                <a:spcPct val="100000"/>
              </a:lnSpc>
              <a:spcBef>
                <a:spcPts val="600"/>
              </a:spcBef>
            </a:pPr>
            <a:endParaRPr lang="el-GR" altLang="en-US" sz="2800" dirty="0">
              <a:latin typeface="Arial" panose="020B0604020202020204" pitchFamily="34" charset="0"/>
            </a:endParaRP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2</a:t>
            </a:fld>
            <a:endParaRPr lang="zh-CN" altLang="en-US" sz="1800" dirty="0"/>
          </a:p>
        </p:txBody>
      </p:sp>
    </p:spTree>
    <p:extLst>
      <p:ext uri="{BB962C8B-B14F-4D97-AF65-F5344CB8AC3E}">
        <p14:creationId xmlns:p14="http://schemas.microsoft.com/office/powerpoint/2010/main" val="4269209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1. Information asymmetry: Source  </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274319" y="1062036"/>
            <a:ext cx="11643361" cy="5654227"/>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Do state-to-state political ties alleviate asymmetric information problem?</a:t>
            </a:r>
          </a:p>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Unique features of syndicated loan market (Sufi, 2007; Ivashina, 2009): </a:t>
            </a:r>
          </a:p>
          <a:p>
            <a:pPr marL="917575" lvl="2" indent="-288925" eaLnBrk="1" hangingPunct="1">
              <a:lnSpc>
                <a:spcPct val="100000"/>
              </a:lnSpc>
              <a:spcBef>
                <a:spcPts val="1200"/>
              </a:spcBef>
            </a:pPr>
            <a:r>
              <a:rPr lang="en-US" dirty="0">
                <a:latin typeface="Arial" panose="020B0604020202020204" pitchFamily="34" charset="0"/>
                <a:cs typeface="Arial" panose="020B0604020202020204" pitchFamily="34" charset="0"/>
              </a:rPr>
              <a:t>A special case of asymmetric information between the lead bank and participants in the lending syndicate</a:t>
            </a:r>
          </a:p>
          <a:p>
            <a:pPr marL="917575" lvl="2" indent="-288925" eaLnBrk="1" hangingPunct="1">
              <a:lnSpc>
                <a:spcPct val="100000"/>
              </a:lnSpc>
              <a:spcBef>
                <a:spcPts val="1200"/>
              </a:spcBef>
            </a:pPr>
            <a:r>
              <a:rPr lang="en-US" dirty="0">
                <a:latin typeface="Arial" panose="020B0604020202020204" pitchFamily="34" charset="0"/>
                <a:cs typeface="Arial" panose="020B0604020202020204" pitchFamily="34" charset="0"/>
              </a:rPr>
              <a:t>Lead bank retains only part of the loan, but acts as the manager</a:t>
            </a:r>
          </a:p>
          <a:p>
            <a:pPr marL="917575" lvl="2" indent="-288925" eaLnBrk="1" hangingPunct="1">
              <a:lnSpc>
                <a:spcPct val="100000"/>
              </a:lnSpc>
              <a:spcBef>
                <a:spcPts val="1200"/>
              </a:spcBef>
            </a:pPr>
            <a:r>
              <a:rPr lang="en-US" dirty="0">
                <a:latin typeface="Arial" panose="020B0604020202020204" pitchFamily="34" charset="0"/>
                <a:cs typeface="Arial" panose="020B0604020202020204" pitchFamily="34" charset="0"/>
              </a:rPr>
              <a:t>Participant banks depend on the information collected by the lead bank</a:t>
            </a:r>
          </a:p>
          <a:p>
            <a:pPr marL="917575" lvl="2" indent="-288925" eaLnBrk="1" hangingPunct="1">
              <a:lnSpc>
                <a:spcPct val="100000"/>
              </a:lnSpc>
              <a:spcBef>
                <a:spcPts val="1200"/>
              </a:spcBef>
            </a:pPr>
            <a:r>
              <a:rPr lang="en-US" i="1" dirty="0">
                <a:latin typeface="Arial" panose="020B0604020202020204" pitchFamily="34" charset="0"/>
                <a:cs typeface="Arial" panose="020B0604020202020204" pitchFamily="34" charset="0"/>
              </a:rPr>
              <a:t>Adverse selection</a:t>
            </a:r>
            <a:r>
              <a:rPr lang="en-US" dirty="0">
                <a:latin typeface="Arial" panose="020B0604020202020204" pitchFamily="34" charset="0"/>
                <a:cs typeface="Arial" panose="020B0604020202020204" pitchFamily="34" charset="0"/>
              </a:rPr>
              <a:t>: Lead bank’s incentive to syndicate bad or risky loans</a:t>
            </a:r>
          </a:p>
          <a:p>
            <a:pPr marL="917575" lvl="2" indent="-288925" eaLnBrk="1" hangingPunct="1">
              <a:lnSpc>
                <a:spcPct val="100000"/>
              </a:lnSpc>
              <a:spcBef>
                <a:spcPts val="1200"/>
              </a:spcBef>
            </a:pPr>
            <a:r>
              <a:rPr lang="en-US" i="1" dirty="0">
                <a:latin typeface="Arial" panose="020B0604020202020204" pitchFamily="34" charset="0"/>
                <a:cs typeface="Arial" panose="020B0604020202020204" pitchFamily="34" charset="0"/>
              </a:rPr>
              <a:t>Moral hazard: </a:t>
            </a:r>
            <a:r>
              <a:rPr lang="en-US" dirty="0">
                <a:latin typeface="Arial" panose="020B0604020202020204" pitchFamily="34" charset="0"/>
                <a:cs typeface="Arial" panose="020B0604020202020204" pitchFamily="34" charset="0"/>
              </a:rPr>
              <a:t>Lead bank’s disincentive to continue monitoring</a:t>
            </a:r>
          </a:p>
          <a:p>
            <a:pPr marL="517525" lvl="1" indent="-288925" eaLnBrk="1" hangingPunct="1">
              <a:lnSpc>
                <a:spcPct val="100000"/>
              </a:lnSpc>
              <a:spcBef>
                <a:spcPts val="1200"/>
              </a:spcBef>
            </a:pPr>
            <a:endParaRPr lang="en-US" dirty="0">
              <a:latin typeface="Arial" panose="020B0604020202020204" pitchFamily="34" charset="0"/>
              <a:cs typeface="Arial" panose="020B0604020202020204" pitchFamily="34" charset="0"/>
            </a:endParaRPr>
          </a:p>
          <a:p>
            <a:pPr marL="457200" lvl="1" indent="0" eaLnBrk="1" hangingPunct="1">
              <a:lnSpc>
                <a:spcPct val="100000"/>
              </a:lnSpc>
              <a:spcBef>
                <a:spcPts val="600"/>
              </a:spcBef>
              <a:buNone/>
            </a:pPr>
            <a:endParaRPr lang="el-GR" altLang="en-US" sz="2600" dirty="0">
              <a:latin typeface="Arial" panose="020B0604020202020204" pitchFamily="34" charset="0"/>
            </a:endParaRP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3</a:t>
            </a:fld>
            <a:endParaRPr lang="zh-CN" altLang="en-US" sz="1800"/>
          </a:p>
        </p:txBody>
      </p:sp>
    </p:spTree>
    <p:extLst>
      <p:ext uri="{BB962C8B-B14F-4D97-AF65-F5344CB8AC3E}">
        <p14:creationId xmlns:p14="http://schemas.microsoft.com/office/powerpoint/2010/main" val="368716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1. Information asymmetry: Solution  </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548639" y="1083945"/>
            <a:ext cx="11643361" cy="2300045"/>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An increase in the lead bank’s share of the loan</a:t>
            </a:r>
          </a:p>
          <a:p>
            <a:pPr marL="917575" lvl="2" indent="-288925" eaLnBrk="1" hangingPunct="1">
              <a:lnSpc>
                <a:spcPct val="100000"/>
              </a:lnSpc>
              <a:spcBef>
                <a:spcPts val="1200"/>
              </a:spcBef>
            </a:pPr>
            <a:r>
              <a:rPr lang="en-US" dirty="0">
                <a:latin typeface="Arial" panose="020B0604020202020204" pitchFamily="34" charset="0"/>
                <a:cs typeface="Arial" panose="020B0604020202020204" pitchFamily="34" charset="0"/>
              </a:rPr>
              <a:t>Lower premium demanded by the participant banks</a:t>
            </a:r>
          </a:p>
          <a:p>
            <a:pPr marL="917575" lvl="2" indent="-288925" eaLnBrk="1" hangingPunct="1">
              <a:lnSpc>
                <a:spcPct val="100000"/>
              </a:lnSpc>
              <a:spcBef>
                <a:spcPts val="1200"/>
              </a:spcBef>
            </a:pPr>
            <a:r>
              <a:rPr lang="en-US" dirty="0">
                <a:latin typeface="Arial" panose="020B0604020202020204" pitchFamily="34" charset="0"/>
                <a:cs typeface="Arial" panose="020B0604020202020204" pitchFamily="34" charset="0"/>
              </a:rPr>
              <a:t>Higher premium demanded by the lead bank because of increase the lead’s credit-risk exposure</a:t>
            </a: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4</a:t>
            </a:fld>
            <a:endParaRPr lang="zh-CN" altLang="en-US" sz="1800"/>
          </a:p>
        </p:txBody>
      </p:sp>
    </p:spTree>
    <p:extLst>
      <p:ext uri="{BB962C8B-B14F-4D97-AF65-F5344CB8AC3E}">
        <p14:creationId xmlns:p14="http://schemas.microsoft.com/office/powerpoint/2010/main" val="802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1. Information asymmetry and other determinants   </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548639" y="1083945"/>
            <a:ext cx="11643361" cy="3225165"/>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Availability of public information about the borrower</a:t>
            </a:r>
          </a:p>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Loan-contract characteristics</a:t>
            </a:r>
          </a:p>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Borrower credit risk</a:t>
            </a:r>
          </a:p>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Macro, global and structural factors</a:t>
            </a:r>
          </a:p>
          <a:p>
            <a:pPr marL="517525" lvl="1" indent="-288925" eaLnBrk="1" hangingPunct="1">
              <a:lnSpc>
                <a:spcPct val="100000"/>
              </a:lnSpc>
              <a:spcBef>
                <a:spcPts val="1200"/>
              </a:spcBef>
            </a:pPr>
            <a:r>
              <a:rPr lang="en-US" dirty="0">
                <a:latin typeface="Arial" panose="020B0604020202020204" pitchFamily="34" charset="0"/>
                <a:cs typeface="Arial" panose="020B0604020202020204" pitchFamily="34" charset="0"/>
              </a:rPr>
              <a:t>International market– country risk </a:t>
            </a:r>
          </a:p>
          <a:p>
            <a:pPr marL="917575" lvl="2" indent="-288925" eaLnBrk="1" hangingPunct="1">
              <a:lnSpc>
                <a:spcPct val="100000"/>
              </a:lnSpc>
              <a:spcBef>
                <a:spcPts val="1200"/>
              </a:spcBef>
            </a:pPr>
            <a:r>
              <a:rPr lang="en-US" dirty="0">
                <a:latin typeface="Arial" panose="020B0604020202020204" pitchFamily="34" charset="0"/>
                <a:cs typeface="Arial" panose="020B0604020202020204" pitchFamily="34" charset="0"/>
              </a:rPr>
              <a:t>Do political ties affect the premium demanded by participant banks or the lead bank?</a:t>
            </a: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5</a:t>
            </a:fld>
            <a:endParaRPr lang="zh-CN" altLang="en-US" sz="1800"/>
          </a:p>
        </p:txBody>
      </p:sp>
    </p:spTree>
    <p:extLst>
      <p:ext uri="{BB962C8B-B14F-4D97-AF65-F5344CB8AC3E}">
        <p14:creationId xmlns:p14="http://schemas.microsoft.com/office/powerpoint/2010/main" val="2741830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2. Identification   </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6</a:t>
            </a:fld>
            <a:endParaRPr lang="zh-CN" altLang="en-US" sz="1800"/>
          </a:p>
        </p:txBody>
      </p:sp>
      <p:sp>
        <p:nvSpPr>
          <p:cNvPr id="5" name="矩形 5">
            <a:extLst>
              <a:ext uri="{FF2B5EF4-FFF2-40B4-BE49-F238E27FC236}">
                <a16:creationId xmlns:a16="http://schemas.microsoft.com/office/drawing/2014/main" id="{3464677F-BC91-42DC-99E9-71BC6537E54E}"/>
              </a:ext>
            </a:extLst>
          </p:cNvPr>
          <p:cNvSpPr>
            <a:spLocks noChangeArrowheads="1"/>
          </p:cNvSpPr>
          <p:nvPr/>
        </p:nvSpPr>
        <p:spPr bwMode="auto">
          <a:xfrm>
            <a:off x="559991" y="1083944"/>
            <a:ext cx="11315701" cy="1690341"/>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1200"/>
              </a:spcBef>
            </a:pPr>
            <a:r>
              <a:rPr lang="en-US" dirty="0"/>
              <a:t>The observed relation between loan spreads and a lead bank’s shares corresponds to a set of equilibrium points (</a:t>
            </a:r>
            <a:r>
              <a:rPr lang="en-US" dirty="0">
                <a:latin typeface="Arial" panose="020B0604020202020204" pitchFamily="34" charset="0"/>
                <a:cs typeface="Arial" panose="020B0604020202020204" pitchFamily="34" charset="0"/>
              </a:rPr>
              <a:t>Ivashina, 2009)</a:t>
            </a:r>
            <a:endParaRPr lang="en-US" dirty="0"/>
          </a:p>
          <a:p>
            <a:pPr marL="517525" lvl="1" indent="-288925" eaLnBrk="1" hangingPunct="1">
              <a:lnSpc>
                <a:spcPct val="100000"/>
              </a:lnSpc>
              <a:spcBef>
                <a:spcPts val="1200"/>
              </a:spcBef>
            </a:pPr>
            <a:r>
              <a:rPr lang="en-US" dirty="0"/>
              <a:t>All factors outlined above plays role in driving the equilibrium points </a:t>
            </a:r>
            <a:endParaRPr lang="el-GR" altLang="en-US" sz="3600" dirty="0">
              <a:latin typeface="Arial" panose="020B0604020202020204" pitchFamily="34" charset="0"/>
            </a:endParaRPr>
          </a:p>
        </p:txBody>
      </p:sp>
      <p:pic>
        <p:nvPicPr>
          <p:cNvPr id="2" name="Picture 1">
            <a:extLst>
              <a:ext uri="{FF2B5EF4-FFF2-40B4-BE49-F238E27FC236}">
                <a16:creationId xmlns:a16="http://schemas.microsoft.com/office/drawing/2014/main" id="{07606BCF-2D9D-4778-A384-704C24680C63}"/>
              </a:ext>
            </a:extLst>
          </p:cNvPr>
          <p:cNvPicPr>
            <a:picLocks noChangeAspect="1"/>
          </p:cNvPicPr>
          <p:nvPr/>
        </p:nvPicPr>
        <p:blipFill>
          <a:blip r:embed="rId3"/>
          <a:stretch>
            <a:fillRect/>
          </a:stretch>
        </p:blipFill>
        <p:spPr>
          <a:xfrm>
            <a:off x="3219790" y="2826979"/>
            <a:ext cx="6839359" cy="3889283"/>
          </a:xfrm>
          <a:prstGeom prst="rect">
            <a:avLst/>
          </a:prstGeom>
        </p:spPr>
      </p:pic>
    </p:spTree>
    <p:extLst>
      <p:ext uri="{BB962C8B-B14F-4D97-AF65-F5344CB8AC3E}">
        <p14:creationId xmlns:p14="http://schemas.microsoft.com/office/powerpoint/2010/main" val="3437024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2. Identification- paper   </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7</a:t>
            </a:fld>
            <a:endParaRPr lang="zh-CN" altLang="en-US" sz="1800"/>
          </a:p>
        </p:txBody>
      </p:sp>
      <p:sp>
        <p:nvSpPr>
          <p:cNvPr id="5" name="矩形 5">
            <a:extLst>
              <a:ext uri="{FF2B5EF4-FFF2-40B4-BE49-F238E27FC236}">
                <a16:creationId xmlns:a16="http://schemas.microsoft.com/office/drawing/2014/main" id="{3464677F-BC91-42DC-99E9-71BC6537E54E}"/>
              </a:ext>
            </a:extLst>
          </p:cNvPr>
          <p:cNvSpPr>
            <a:spLocks noChangeArrowheads="1"/>
          </p:cNvSpPr>
          <p:nvPr/>
        </p:nvSpPr>
        <p:spPr bwMode="auto">
          <a:xfrm>
            <a:off x="559991" y="1083944"/>
            <a:ext cx="11315701" cy="4573906"/>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1200"/>
              </a:spcBef>
            </a:pPr>
            <a:r>
              <a:rPr lang="en-US" sz="2200" dirty="0"/>
              <a:t>“.. We expect that closer state-to-state political ties with the U.S. could help mitigate sovereign risk and improve investor (bank) protection leading to lower borrowing costs.</a:t>
            </a:r>
          </a:p>
          <a:p>
            <a:pPr marL="517525" lvl="1" indent="-288925" eaLnBrk="1" hangingPunct="1">
              <a:lnSpc>
                <a:spcPct val="100000"/>
              </a:lnSpc>
              <a:spcBef>
                <a:spcPts val="1200"/>
              </a:spcBef>
            </a:pPr>
            <a:r>
              <a:rPr lang="en-US" sz="2200" dirty="0"/>
              <a:t>“… , political ties might coexist with alternative factors that minimize information asymmetry between the bank-firm pair and determine loan spreads. Such an important factor is relationship lending.</a:t>
            </a:r>
          </a:p>
          <a:p>
            <a:pPr marL="517525" lvl="1" indent="-288925" eaLnBrk="1" hangingPunct="1">
              <a:lnSpc>
                <a:spcPct val="100000"/>
              </a:lnSpc>
              <a:spcBef>
                <a:spcPts val="1200"/>
              </a:spcBef>
            </a:pPr>
            <a:r>
              <a:rPr lang="en-US" sz="2200" dirty="0"/>
              <a:t>“.. Prior lending relationships allow lenders to acquire valuable information about the borrowing firm’s operations and credit risk. It is reasonable to expect that firms with prior lending ties with their banks might be able to enjoy lower loan spreads relative to first-time borrowers.”</a:t>
            </a:r>
            <a:endParaRPr lang="el-GR" altLang="en-US" sz="2200" dirty="0">
              <a:latin typeface="Arial" panose="020B0604020202020204" pitchFamily="34" charset="0"/>
            </a:endParaRPr>
          </a:p>
        </p:txBody>
      </p:sp>
    </p:spTree>
    <p:extLst>
      <p:ext uri="{BB962C8B-B14F-4D97-AF65-F5344CB8AC3E}">
        <p14:creationId xmlns:p14="http://schemas.microsoft.com/office/powerpoint/2010/main" val="3301027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3. Robustness: War Conflict</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274319" y="1083943"/>
            <a:ext cx="11643361" cy="1144907"/>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marL="517525" lvl="1" indent="-288925" eaLnBrk="1" hangingPunct="1">
              <a:lnSpc>
                <a:spcPct val="100000"/>
              </a:lnSpc>
              <a:spcBef>
                <a:spcPts val="1200"/>
              </a:spcBef>
            </a:pPr>
            <a:r>
              <a:rPr lang="en-US" dirty="0">
                <a:latin typeface="Arial" panose="020B0604020202020204" pitchFamily="34" charset="0"/>
              </a:rPr>
              <a:t>Large differential effects of wars</a:t>
            </a:r>
          </a:p>
          <a:p>
            <a:pPr marL="517525" lvl="1" indent="-288925" eaLnBrk="1" hangingPunct="1">
              <a:lnSpc>
                <a:spcPct val="100000"/>
              </a:lnSpc>
              <a:spcBef>
                <a:spcPts val="1200"/>
              </a:spcBef>
            </a:pPr>
            <a:r>
              <a:rPr lang="en-US" dirty="0">
                <a:latin typeface="Arial" panose="020B0604020202020204" pitchFamily="34" charset="0"/>
              </a:rPr>
              <a:t>What is the role of military alliance? </a:t>
            </a:r>
            <a:endParaRPr lang="el-GR" altLang="en-US" sz="2600" dirty="0">
              <a:latin typeface="Arial" panose="020B0604020202020204" pitchFamily="34" charset="0"/>
            </a:endParaRP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8</a:t>
            </a:fld>
            <a:endParaRPr lang="zh-CN" altLang="en-US" sz="1800"/>
          </a:p>
        </p:txBody>
      </p:sp>
      <p:pic>
        <p:nvPicPr>
          <p:cNvPr id="2" name="Picture 1">
            <a:extLst>
              <a:ext uri="{FF2B5EF4-FFF2-40B4-BE49-F238E27FC236}">
                <a16:creationId xmlns:a16="http://schemas.microsoft.com/office/drawing/2014/main" id="{0B1777F4-DD17-4032-9241-F277B4E6A726}"/>
              </a:ext>
            </a:extLst>
          </p:cNvPr>
          <p:cNvPicPr>
            <a:picLocks noChangeAspect="1"/>
          </p:cNvPicPr>
          <p:nvPr/>
        </p:nvPicPr>
        <p:blipFill>
          <a:blip r:embed="rId3"/>
          <a:stretch>
            <a:fillRect/>
          </a:stretch>
        </p:blipFill>
        <p:spPr>
          <a:xfrm>
            <a:off x="2310782" y="2464441"/>
            <a:ext cx="7570433" cy="4221972"/>
          </a:xfrm>
          <a:prstGeom prst="rect">
            <a:avLst/>
          </a:prstGeom>
        </p:spPr>
      </p:pic>
      <p:sp>
        <p:nvSpPr>
          <p:cNvPr id="3" name="Rectangle 2">
            <a:extLst>
              <a:ext uri="{FF2B5EF4-FFF2-40B4-BE49-F238E27FC236}">
                <a16:creationId xmlns:a16="http://schemas.microsoft.com/office/drawing/2014/main" id="{504B4F8E-2A12-429D-8E04-3B184D8878DC}"/>
              </a:ext>
            </a:extLst>
          </p:cNvPr>
          <p:cNvSpPr/>
          <p:nvPr/>
        </p:nvSpPr>
        <p:spPr>
          <a:xfrm>
            <a:off x="3759072" y="2095109"/>
            <a:ext cx="4801314" cy="369332"/>
          </a:xfrm>
          <a:prstGeom prst="rect">
            <a:avLst/>
          </a:prstGeom>
        </p:spPr>
        <p:txBody>
          <a:bodyPr wrap="none">
            <a:spAutoFit/>
          </a:bodyPr>
          <a:lstStyle/>
          <a:p>
            <a:r>
              <a:rPr lang="en-US" b="1" dirty="0">
                <a:solidFill>
                  <a:srgbClr val="000000"/>
                </a:solidFill>
                <a:latin typeface="Times New Roman" panose="02020603050405020304" pitchFamily="18" charset="0"/>
              </a:rPr>
              <a:t>Table 5. Identification from war conflicts </a:t>
            </a:r>
            <a:r>
              <a:rPr lang="en-US"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445977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文本框 17"/>
          <p:cNvSpPr>
            <a:spLocks noChangeArrowheads="1"/>
          </p:cNvSpPr>
          <p:nvPr/>
        </p:nvSpPr>
        <p:spPr bwMode="auto">
          <a:xfrm>
            <a:off x="381001" y="506863"/>
            <a:ext cx="1095582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spcBef>
                <a:spcPct val="0"/>
              </a:spcBef>
              <a:buFont typeface="Arial" panose="020B0604020202020204" pitchFamily="34" charset="0"/>
              <a:buNone/>
            </a:pPr>
            <a:r>
              <a:rPr lang="en-US" altLang="zh-CN" sz="3500" b="1" dirty="0">
                <a:solidFill>
                  <a:srgbClr val="0067B4"/>
                </a:solidFill>
                <a:latin typeface="+mj-lt"/>
                <a:ea typeface="+mj-ea"/>
                <a:cs typeface="+mj-cs"/>
                <a:sym typeface="Microsoft YaHei" panose="020B0503020204020204" pitchFamily="34" charset="-122"/>
              </a:rPr>
              <a:t>3.2 Mechanisms – Borrower Fundamentals </a:t>
            </a:r>
            <a:endParaRPr lang="zh-CN" altLang="en-US" sz="3500" b="1" dirty="0">
              <a:solidFill>
                <a:srgbClr val="0067B4"/>
              </a:solidFill>
              <a:latin typeface="+mj-lt"/>
              <a:ea typeface="+mj-ea"/>
              <a:cs typeface="+mj-cs"/>
              <a:sym typeface="Microsoft YaHei" panose="020B0503020204020204" pitchFamily="34" charset="-122"/>
            </a:endParaRPr>
          </a:p>
        </p:txBody>
      </p:sp>
      <p:sp>
        <p:nvSpPr>
          <p:cNvPr id="38918" name="矩形 5"/>
          <p:cNvSpPr>
            <a:spLocks noChangeArrowheads="1"/>
          </p:cNvSpPr>
          <p:nvPr/>
        </p:nvSpPr>
        <p:spPr bwMode="auto">
          <a:xfrm>
            <a:off x="274319" y="1083943"/>
            <a:ext cx="11643361" cy="1350647"/>
          </a:xfrm>
          <a:prstGeom prst="rect">
            <a:avLst/>
          </a:prstGeom>
          <a:solidFill>
            <a:schemeClr val="bg1"/>
          </a:solidFill>
          <a:ln w="9525">
            <a:solidFill>
              <a:schemeClr val="bg1"/>
            </a:solid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lvl="1" eaLnBrk="1" hangingPunct="1">
              <a:lnSpc>
                <a:spcPct val="100000"/>
              </a:lnSpc>
              <a:spcBef>
                <a:spcPts val="600"/>
              </a:spcBef>
            </a:pPr>
            <a:r>
              <a:rPr lang="en-US" altLang="en-US" sz="2200" dirty="0">
                <a:latin typeface="Arial" panose="020B0604020202020204" pitchFamily="34" charset="0"/>
              </a:rPr>
              <a:t>Borrower fundamentals play important role, so further discussion is warranted</a:t>
            </a:r>
          </a:p>
          <a:p>
            <a:pPr lvl="2" eaLnBrk="1" hangingPunct="1">
              <a:lnSpc>
                <a:spcPct val="100000"/>
              </a:lnSpc>
              <a:spcBef>
                <a:spcPts val="600"/>
              </a:spcBef>
            </a:pPr>
            <a:r>
              <a:rPr lang="en-US" altLang="en-US" sz="1800" dirty="0">
                <a:latin typeface="Arial" panose="020B0604020202020204" pitchFamily="34" charset="0"/>
              </a:rPr>
              <a:t>Joint significance, and statistics at different quantiles to document firm heterogeneity  </a:t>
            </a:r>
          </a:p>
          <a:p>
            <a:pPr lvl="2" eaLnBrk="1" hangingPunct="1">
              <a:lnSpc>
                <a:spcPct val="100000"/>
              </a:lnSpc>
              <a:spcBef>
                <a:spcPts val="600"/>
              </a:spcBef>
            </a:pPr>
            <a:r>
              <a:rPr lang="en-US" altLang="en-US" sz="1800" dirty="0">
                <a:latin typeface="Arial" panose="020B0604020202020204" pitchFamily="34" charset="0"/>
              </a:rPr>
              <a:t>Which fundamental stands out if all interactions are considered?   </a:t>
            </a:r>
          </a:p>
          <a:p>
            <a:pPr lvl="1" eaLnBrk="1" hangingPunct="1">
              <a:lnSpc>
                <a:spcPct val="100000"/>
              </a:lnSpc>
              <a:spcBef>
                <a:spcPts val="600"/>
              </a:spcBef>
            </a:pPr>
            <a:endParaRPr lang="el-GR" altLang="en-US" sz="2600" dirty="0">
              <a:latin typeface="Arial" panose="020B0604020202020204" pitchFamily="34" charset="0"/>
            </a:endParaRPr>
          </a:p>
        </p:txBody>
      </p:sp>
      <p:sp>
        <p:nvSpPr>
          <p:cNvPr id="38926" name="Slide Number Placeholder 1"/>
          <p:cNvSpPr>
            <a:spLocks noGrp="1"/>
          </p:cNvSpPr>
          <p:nvPr>
            <p:ph type="sldNum" sz="quarter" idx="12"/>
          </p:nvPr>
        </p:nvSpPr>
        <p:spPr>
          <a:xfrm>
            <a:off x="9297670" y="6351138"/>
            <a:ext cx="2743200" cy="365125"/>
          </a:xfrm>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pPr>
            <a:fld id="{6BEB05F0-B986-4881-AD90-9FDE2E865294}" type="slidenum">
              <a:rPr lang="en-US" altLang="en-US" smtClean="0">
                <a:solidFill>
                  <a:srgbClr val="898989"/>
                </a:solidFill>
              </a:rPr>
              <a:pPr>
                <a:buFont typeface="Arial" panose="020B0604020202020204" pitchFamily="34" charset="0"/>
                <a:buNone/>
              </a:pPr>
              <a:t>9</a:t>
            </a:fld>
            <a:endParaRPr lang="zh-CN" altLang="en-US" sz="1800"/>
          </a:p>
        </p:txBody>
      </p:sp>
      <p:pic>
        <p:nvPicPr>
          <p:cNvPr id="5" name="Picture 4">
            <a:extLst>
              <a:ext uri="{FF2B5EF4-FFF2-40B4-BE49-F238E27FC236}">
                <a16:creationId xmlns:a16="http://schemas.microsoft.com/office/drawing/2014/main" id="{1C370412-341B-4358-B7EC-EC1BF9F26376}"/>
              </a:ext>
            </a:extLst>
          </p:cNvPr>
          <p:cNvPicPr>
            <a:picLocks noChangeAspect="1"/>
          </p:cNvPicPr>
          <p:nvPr/>
        </p:nvPicPr>
        <p:blipFill>
          <a:blip r:embed="rId3"/>
          <a:stretch>
            <a:fillRect/>
          </a:stretch>
        </p:blipFill>
        <p:spPr>
          <a:xfrm>
            <a:off x="2422555" y="2474310"/>
            <a:ext cx="7346887" cy="4241953"/>
          </a:xfrm>
          <a:prstGeom prst="rect">
            <a:avLst/>
          </a:prstGeom>
        </p:spPr>
      </p:pic>
      <p:sp>
        <p:nvSpPr>
          <p:cNvPr id="6" name="Rectangle 5">
            <a:extLst>
              <a:ext uri="{FF2B5EF4-FFF2-40B4-BE49-F238E27FC236}">
                <a16:creationId xmlns:a16="http://schemas.microsoft.com/office/drawing/2014/main" id="{EFEAA215-5B02-4133-A19D-E5710259834D}"/>
              </a:ext>
            </a:extLst>
          </p:cNvPr>
          <p:cNvSpPr/>
          <p:nvPr/>
        </p:nvSpPr>
        <p:spPr>
          <a:xfrm>
            <a:off x="3673442" y="2104978"/>
            <a:ext cx="6096000" cy="369332"/>
          </a:xfrm>
          <a:prstGeom prst="rect">
            <a:avLst/>
          </a:prstGeom>
        </p:spPr>
        <p:txBody>
          <a:bodyPr>
            <a:spAutoFit/>
          </a:bodyPr>
          <a:lstStyle/>
          <a:p>
            <a:r>
              <a:rPr lang="en-US" sz="1400" b="1" dirty="0">
                <a:solidFill>
                  <a:srgbClr val="000000"/>
                </a:solidFill>
                <a:latin typeface="Times New Roman" panose="02020603050405020304" pitchFamily="18" charset="0"/>
              </a:rPr>
              <a:t>Table 8. Exploring the mechanisms: borrower fundamentals </a:t>
            </a:r>
            <a:r>
              <a:rPr lang="en-US"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702744894"/>
      </p:ext>
    </p:extLst>
  </p:cSld>
  <p:clrMapOvr>
    <a:masterClrMapping/>
  </p:clrMapOvr>
</p:sld>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charset="0"/>
          <a:buNone/>
          <a:tabLst/>
          <a:defRPr kumimoji="0" lang="zh-CN" altLang="en-US" sz="1800" b="0" i="0" u="none" strike="noStrike" cap="none" normalizeH="0" baseline="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charset="0"/>
          <a:buNone/>
          <a:tabLst/>
          <a:defRPr kumimoji="0" lang="zh-CN" altLang="en-US" sz="1800" b="0" i="0" u="none" strike="noStrike" cap="none" normalizeH="0" baseline="0">
            <a:ln>
              <a:noFill/>
            </a:ln>
            <a:solidFill>
              <a:schemeClr val="tx1"/>
            </a:solidFill>
            <a:effectLst/>
            <a:latin typeface="Arial" charset="0"/>
            <a:ea typeface="宋体"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自定义设计方案">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charset="0"/>
          <a:buNone/>
          <a:tabLst/>
          <a:defRPr kumimoji="0" lang="zh-CN" altLang="en-US" sz="1800" b="0" i="0" u="none" strike="noStrike" cap="none" normalizeH="0" baseline="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charset="0"/>
          <a:buNone/>
          <a:tabLst/>
          <a:defRPr kumimoji="0" lang="zh-CN" altLang="en-US" sz="1800" b="0" i="0" u="none" strike="noStrike" cap="none" normalizeH="0" baseline="0">
            <a:ln>
              <a:noFill/>
            </a:ln>
            <a:solidFill>
              <a:schemeClr val="tx1"/>
            </a:solidFill>
            <a:effectLst/>
            <a:latin typeface="Arial" charset="0"/>
            <a:ea typeface="宋体" charset="-122"/>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31238</TotalTime>
  <Pages>0</Pages>
  <Words>951</Words>
  <Characters>0</Characters>
  <Application>Microsoft Office PowerPoint</Application>
  <DocSecurity>0</DocSecurity>
  <PresentationFormat>Widescreen</PresentationFormat>
  <Lines>0</Lines>
  <Paragraphs>100</Paragraphs>
  <Slides>12</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Calibri Light</vt:lpstr>
      <vt:lpstr>Times New Roman</vt:lpstr>
      <vt:lpstr>Office 主题</vt:lpstr>
      <vt:lpstr>自定义设计方案</vt:lpstr>
      <vt:lpstr>The Diplomacy Discount in Global Syndicated Loans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ESA-P-Stars</dc:title>
  <dc:subject/>
  <dc:creator>Mahir Binici</dc:creator>
  <cp:keywords/>
  <dc:description/>
  <cp:lastModifiedBy>Binici, Mahir</cp:lastModifiedBy>
  <cp:revision>595</cp:revision>
  <cp:lastPrinted>2019-10-10T16:34:50Z</cp:lastPrinted>
  <dcterms:created xsi:type="dcterms:W3CDTF">2013-10-24T14:40:00Z</dcterms:created>
  <dcterms:modified xsi:type="dcterms:W3CDTF">2021-05-04T13:57:53Z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2052-9.1.0.4885</vt:lpwstr>
  </property>
  <property fmtid="{D5CDD505-2E9C-101B-9397-08002B2CF9AE}" pid="3" name="eDOCS AutoSave">
    <vt:lpwstr/>
  </property>
  <property fmtid="{D5CDD505-2E9C-101B-9397-08002B2CF9AE}" pid="4" name="MSIP_Label_0c07ed86-5dc5-4593-ad03-a8684b843815_Enabled">
    <vt:lpwstr>True</vt:lpwstr>
  </property>
  <property fmtid="{D5CDD505-2E9C-101B-9397-08002B2CF9AE}" pid="5" name="MSIP_Label_0c07ed86-5dc5-4593-ad03-a8684b843815_SiteId">
    <vt:lpwstr>8085fa43-302e-45bd-b171-a6648c3b6be7</vt:lpwstr>
  </property>
  <property fmtid="{D5CDD505-2E9C-101B-9397-08002B2CF9AE}" pid="6" name="MSIP_Label_0c07ed86-5dc5-4593-ad03-a8684b843815_Owner">
    <vt:lpwstr>HLin@IMF.ORG</vt:lpwstr>
  </property>
  <property fmtid="{D5CDD505-2E9C-101B-9397-08002B2CF9AE}" pid="7" name="MSIP_Label_0c07ed86-5dc5-4593-ad03-a8684b843815_SetDate">
    <vt:lpwstr>2019-03-19T14:36:28.9057749Z</vt:lpwstr>
  </property>
  <property fmtid="{D5CDD505-2E9C-101B-9397-08002B2CF9AE}" pid="8" name="MSIP_Label_0c07ed86-5dc5-4593-ad03-a8684b843815_Name">
    <vt:lpwstr>FOR OFFICIAL USE ONLY</vt:lpwstr>
  </property>
  <property fmtid="{D5CDD505-2E9C-101B-9397-08002B2CF9AE}" pid="9" name="MSIP_Label_0c07ed86-5dc5-4593-ad03-a8684b843815_Application">
    <vt:lpwstr>Microsoft Azure Information Protection</vt:lpwstr>
  </property>
  <property fmtid="{D5CDD505-2E9C-101B-9397-08002B2CF9AE}" pid="10" name="MSIP_Label_0c07ed86-5dc5-4593-ad03-a8684b843815_Extended_MSFT_Method">
    <vt:lpwstr>Automatic</vt:lpwstr>
  </property>
  <property fmtid="{D5CDD505-2E9C-101B-9397-08002B2CF9AE}" pid="11" name="Sensitivity">
    <vt:lpwstr>FOR OFFICIAL USE ONLY</vt:lpwstr>
  </property>
</Properties>
</file>