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4" r:id="rId8"/>
    <p:sldId id="266" r:id="rId9"/>
    <p:sldId id="263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120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1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3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9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8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9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1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3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198E7-A8B8-46A3-AF9A-B39662588A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4D19-D04D-4EEB-8105-8AC1623F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F7E34-C2D8-41CB-A181-3E71FF9CD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109788"/>
          </a:xfrm>
        </p:spPr>
        <p:txBody>
          <a:bodyPr>
            <a:normAutofit fontScale="90000"/>
          </a:bodyPr>
          <a:lstStyle/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dcr10"/>
              </a:rPr>
              <a:t>Comments on</a:t>
            </a:r>
            <a:br>
              <a:rPr lang="en-US" sz="3600" b="0" i="0" u="none" strike="noStrike" baseline="0" dirty="0">
                <a:solidFill>
                  <a:srgbClr val="000000"/>
                </a:solidFill>
                <a:latin typeface="dcr10"/>
              </a:rPr>
            </a:br>
            <a:r>
              <a:rPr lang="en-US" sz="3600" b="1" i="0" u="none" strike="noStrike" baseline="0" dirty="0">
                <a:solidFill>
                  <a:srgbClr val="000000"/>
                </a:solidFill>
                <a:latin typeface="dcr10"/>
              </a:rPr>
              <a:t> What Types of Capital Flows Improve International Risk Sharing? </a:t>
            </a:r>
            <a:br>
              <a:rPr lang="en-US" sz="3600" b="1" i="0" u="none" strike="noStrike" baseline="0" dirty="0">
                <a:solidFill>
                  <a:srgbClr val="000000"/>
                </a:solidFill>
                <a:latin typeface="dcr10"/>
              </a:rPr>
            </a:br>
            <a:r>
              <a:rPr lang="en-US" sz="3600" b="1" i="0" u="none" strike="noStrike" baseline="0" dirty="0">
                <a:solidFill>
                  <a:srgbClr val="000000"/>
                </a:solidFill>
                <a:latin typeface="dcr10"/>
              </a:rPr>
              <a:t>Remittances! </a:t>
            </a:r>
            <a:br>
              <a:rPr lang="en-US" sz="3600" b="1" i="0" u="none" strike="noStrike" baseline="0" dirty="0">
                <a:solidFill>
                  <a:srgbClr val="000000"/>
                </a:solidFill>
                <a:latin typeface="dcr10"/>
              </a:rPr>
            </a:br>
            <a:r>
              <a:rPr lang="en-US" sz="2200" i="0" u="none" strike="noStrike" baseline="0" dirty="0">
                <a:solidFill>
                  <a:srgbClr val="000000"/>
                </a:solidFill>
                <a:latin typeface="dcr10"/>
              </a:rPr>
              <a:t>By </a:t>
            </a:r>
            <a:r>
              <a:rPr lang="en-US" sz="2200" i="0" u="none" strike="noStrike" baseline="0" dirty="0" err="1">
                <a:solidFill>
                  <a:srgbClr val="000000"/>
                </a:solidFill>
                <a:latin typeface="dcr10"/>
              </a:rPr>
              <a:t>Ergys</a:t>
            </a:r>
            <a:r>
              <a:rPr lang="en-US" sz="2200" i="0" u="none" strike="noStrike" baseline="0" dirty="0">
                <a:solidFill>
                  <a:srgbClr val="000000"/>
                </a:solidFill>
                <a:latin typeface="dcr10"/>
              </a:rPr>
              <a:t> </a:t>
            </a:r>
            <a:r>
              <a:rPr lang="en-US" sz="2200" i="0" u="none" strike="noStrike" baseline="0" dirty="0" err="1">
                <a:solidFill>
                  <a:srgbClr val="000000"/>
                </a:solidFill>
                <a:latin typeface="dcr10"/>
              </a:rPr>
              <a:t>Islamaj</a:t>
            </a:r>
            <a:r>
              <a:rPr lang="en-US" sz="2200" i="0" u="none" strike="noStrike" baseline="0" dirty="0">
                <a:solidFill>
                  <a:srgbClr val="000000"/>
                </a:solidFill>
                <a:latin typeface="dcr10"/>
              </a:rPr>
              <a:t> and M. Ayhan Kose</a:t>
            </a:r>
            <a:endParaRPr lang="en-US" sz="2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77055-3896-4A1C-9C77-301E4B55D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82938"/>
            <a:ext cx="6858000" cy="989012"/>
          </a:xfrm>
        </p:spPr>
        <p:txBody>
          <a:bodyPr/>
          <a:lstStyle/>
          <a:p>
            <a:r>
              <a:rPr lang="en-US" sz="2800" dirty="0"/>
              <a:t>Menzie D. Chinn</a:t>
            </a:r>
          </a:p>
          <a:p>
            <a:r>
              <a:rPr lang="en-US" dirty="0"/>
              <a:t>University of Wisconsin, Madison &amp; NBER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61B331D-3B8D-4E9F-9EA7-36164CF500DB}"/>
              </a:ext>
            </a:extLst>
          </p:cNvPr>
          <p:cNvSpPr txBox="1">
            <a:spLocks/>
          </p:cNvSpPr>
          <p:nvPr/>
        </p:nvSpPr>
        <p:spPr>
          <a:xfrm>
            <a:off x="1143000" y="4638278"/>
            <a:ext cx="6858000" cy="1943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Conference on</a:t>
            </a:r>
          </a:p>
          <a:p>
            <a:r>
              <a:rPr lang="en-US" sz="2000" b="1" dirty="0"/>
              <a:t>Financial Globalization and De-Globalization: </a:t>
            </a:r>
          </a:p>
          <a:p>
            <a:r>
              <a:rPr lang="en-US" sz="2000" b="1" dirty="0"/>
              <a:t>Perspectives and Prospects</a:t>
            </a:r>
          </a:p>
          <a:p>
            <a:r>
              <a:rPr lang="en-US" sz="2000" dirty="0"/>
              <a:t>City Univ. of HK, USC, Osnabruck University</a:t>
            </a:r>
          </a:p>
          <a:p>
            <a:r>
              <a:rPr lang="en-US" sz="2000" dirty="0"/>
              <a:t>May 3-4, 2021</a:t>
            </a:r>
          </a:p>
        </p:txBody>
      </p:sp>
    </p:spTree>
    <p:extLst>
      <p:ext uri="{BB962C8B-B14F-4D97-AF65-F5344CB8AC3E}">
        <p14:creationId xmlns:p14="http://schemas.microsoft.com/office/powerpoint/2010/main" val="3398644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BBEF3-781C-4221-9224-A9788D8CF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Maybe Not Such a Puzzle (with Hindsight)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F16DE-F652-43FF-81ED-E1B725D4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Private financial capital flows uphill, due to…</a:t>
            </a:r>
          </a:p>
          <a:p>
            <a:r>
              <a:rPr lang="en-US" dirty="0"/>
              <a:t>Institutional underdevelopment and possible expropriation</a:t>
            </a:r>
          </a:p>
          <a:p>
            <a:r>
              <a:rPr lang="en-US" dirty="0"/>
              <a:t>Private flows procyclical due to asymmetric information causing herding, runs</a:t>
            </a:r>
          </a:p>
          <a:p>
            <a:r>
              <a:rPr lang="en-US" dirty="0"/>
              <a:t>Remittances are not </a:t>
            </a:r>
            <a:r>
              <a:rPr lang="en-US" i="1" dirty="0"/>
              <a:t>as</a:t>
            </a:r>
            <a:r>
              <a:rPr lang="en-US" dirty="0"/>
              <a:t> susceptible to these distortions (next slide)</a:t>
            </a:r>
          </a:p>
          <a:p>
            <a:pPr marL="0" indent="0">
              <a:buNone/>
            </a:pPr>
            <a:r>
              <a:rPr lang="en-US" dirty="0"/>
              <a:t>	- intra-household?</a:t>
            </a:r>
          </a:p>
          <a:p>
            <a:pPr marL="0" indent="0">
              <a:buNone/>
            </a:pPr>
            <a:r>
              <a:rPr lang="en-US" dirty="0"/>
              <a:t>	- harder to expropriate selectively?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40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9511F-071A-4F49-B5F6-953CB83B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Cyclicality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24F3A9-B916-478D-87F9-273604E1C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835" y="1981511"/>
            <a:ext cx="7622163" cy="3771589"/>
          </a:xfrm>
        </p:spPr>
      </p:pic>
    </p:spTree>
    <p:extLst>
      <p:ext uri="{BB962C8B-B14F-4D97-AF65-F5344CB8AC3E}">
        <p14:creationId xmlns:p14="http://schemas.microsoft.com/office/powerpoint/2010/main" val="3933497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9CA60-D5D8-437D-BB00-F908A523E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34F1-86FC-40B0-BC37-20A08124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Clearly motivated, clearly organized</a:t>
            </a:r>
          </a:p>
          <a:p>
            <a:r>
              <a:rPr lang="en-US" dirty="0"/>
              <a:t>One of the few papers addressing remittances and risk sharing at the cross-country </a:t>
            </a:r>
            <a:r>
              <a:rPr lang="en-US" i="1" dirty="0"/>
              <a:t>macro</a:t>
            </a:r>
            <a:r>
              <a:rPr lang="en-US" dirty="0"/>
              <a:t> level</a:t>
            </a:r>
          </a:p>
          <a:p>
            <a:r>
              <a:rPr lang="en-US" dirty="0"/>
              <a:t>Robust findings on remittances contrast nicely with the near zero impact of capital flows </a:t>
            </a:r>
          </a:p>
          <a:p>
            <a:r>
              <a:rPr lang="en-US" dirty="0"/>
              <a:t>Establishes a </a:t>
            </a:r>
            <a:r>
              <a:rPr lang="en-US"/>
              <a:t>new stylized fact</a:t>
            </a:r>
            <a:endParaRPr lang="en-US" dirty="0"/>
          </a:p>
          <a:p>
            <a:r>
              <a:rPr lang="en-US" dirty="0"/>
              <a:t>Looking forward - A panel analysis looking at how remittances comove (or don’t) with financial capital flows might be illuminating</a:t>
            </a:r>
          </a:p>
        </p:txBody>
      </p:sp>
    </p:spTree>
    <p:extLst>
      <p:ext uri="{BB962C8B-B14F-4D97-AF65-F5344CB8AC3E}">
        <p14:creationId xmlns:p14="http://schemas.microsoft.com/office/powerpoint/2010/main" val="380725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74738-CCA7-4DE2-A122-59A44B68F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Flows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0F08F4-24E1-46AE-B058-E066A65892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211270"/>
            <a:ext cx="7886700" cy="3580047"/>
          </a:xfrm>
        </p:spPr>
      </p:pic>
    </p:spTree>
    <p:extLst>
      <p:ext uri="{BB962C8B-B14F-4D97-AF65-F5344CB8AC3E}">
        <p14:creationId xmlns:p14="http://schemas.microsoft.com/office/powerpoint/2010/main" val="306144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3D593-5F6A-422D-9B05-368718A5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0976E-2601-4C76-AF3F-B93F7598F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sample encompassing 79 Emerging Market/Developing Economies (EMDE’s), 1990-2018</a:t>
            </a:r>
          </a:p>
          <a:p>
            <a:r>
              <a:rPr lang="en-US" dirty="0"/>
              <a:t>Higher remittances are associated with better risk sharing (as measured by β between consumption and income growth)</a:t>
            </a:r>
          </a:p>
          <a:p>
            <a:r>
              <a:rPr lang="en-US" dirty="0"/>
              <a:t>No such comparable finding is found for other types of capital flows</a:t>
            </a:r>
          </a:p>
        </p:txBody>
      </p:sp>
    </p:spTree>
    <p:extLst>
      <p:ext uri="{BB962C8B-B14F-4D97-AF65-F5344CB8AC3E}">
        <p14:creationId xmlns:p14="http://schemas.microsoft.com/office/powerpoint/2010/main" val="361625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5E625-3918-4D35-9DF6-C71F5D083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3914"/>
          </a:xfrm>
        </p:spPr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F6AD3-1B22-4E3A-87A7-80801CBE5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2575"/>
            <a:ext cx="7886700" cy="4268785"/>
          </a:xfrm>
        </p:spPr>
        <p:txBody>
          <a:bodyPr>
            <a:normAutofit/>
          </a:bodyPr>
          <a:lstStyle/>
          <a:p>
            <a:r>
              <a:rPr lang="en-US" dirty="0"/>
              <a:t>Regress idiosyncratic consumption growth on idiosyncratic global growth</a:t>
            </a:r>
          </a:p>
          <a:p>
            <a:r>
              <a:rPr lang="en-US" dirty="0"/>
              <a:t>Under maintained hypothesis of perfect risk sharing, </a:t>
            </a:r>
            <a:r>
              <a:rPr lang="el-GR" dirty="0"/>
              <a:t>β</a:t>
            </a:r>
            <a:r>
              <a:rPr lang="en-US" dirty="0"/>
              <a:t>=0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B55AE4-1D90-4954-9C49-2BF5CB8F1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506767"/>
            <a:ext cx="7072253" cy="725959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2491815B-B57D-49CB-816E-C21C96512B98}"/>
              </a:ext>
            </a:extLst>
          </p:cNvPr>
          <p:cNvSpPr/>
          <p:nvPr/>
        </p:nvSpPr>
        <p:spPr>
          <a:xfrm>
            <a:off x="3314700" y="3506767"/>
            <a:ext cx="466725" cy="6461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96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5E625-3918-4D35-9DF6-C71F5D083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3914"/>
          </a:xfrm>
        </p:spPr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F6AD3-1B22-4E3A-87A7-80801CBE5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2575"/>
            <a:ext cx="7886700" cy="4268785"/>
          </a:xfrm>
        </p:spPr>
        <p:txBody>
          <a:bodyPr>
            <a:normAutofit/>
          </a:bodyPr>
          <a:lstStyle/>
          <a:p>
            <a:r>
              <a:rPr lang="en-US" dirty="0"/>
              <a:t>Regress idiosyncratic consumption growth on idiosyncratic global growth</a:t>
            </a:r>
          </a:p>
          <a:p>
            <a:r>
              <a:rPr lang="en-US" dirty="0"/>
              <a:t>Under maintained hypothesis of perfect risk sharing, </a:t>
            </a:r>
            <a:r>
              <a:rPr lang="el-GR" dirty="0"/>
              <a:t>β</a:t>
            </a:r>
            <a:r>
              <a:rPr lang="en-US" dirty="0"/>
              <a:t>=0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Enhanced risk sharing effect if interactive term is negative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B55AE4-1D90-4954-9C49-2BF5CB8F1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506767"/>
            <a:ext cx="7072253" cy="7259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C6176E-11C5-4DCF-A2D9-10FF21866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77" y="5479594"/>
            <a:ext cx="8733445" cy="4953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FE5D5CC-777A-42B0-89B0-932552476142}"/>
              </a:ext>
            </a:extLst>
          </p:cNvPr>
          <p:cNvSpPr/>
          <p:nvPr/>
        </p:nvSpPr>
        <p:spPr>
          <a:xfrm>
            <a:off x="5305425" y="5365442"/>
            <a:ext cx="466725" cy="71956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6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03CCF5-5571-4F20-81A6-0DEACE095A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203" y="1027907"/>
            <a:ext cx="7922148" cy="5464967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0017CAC-C282-4B67-8204-EC5C5DD3F9FC}"/>
              </a:ext>
            </a:extLst>
          </p:cNvPr>
          <p:cNvSpPr/>
          <p:nvPr/>
        </p:nvSpPr>
        <p:spPr>
          <a:xfrm>
            <a:off x="661203" y="2476500"/>
            <a:ext cx="7692222" cy="58102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7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03CCF5-5571-4F20-81A6-0DEACE095A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203" y="1027907"/>
            <a:ext cx="7922148" cy="5464967"/>
          </a:xfr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EAF2B4-E711-4590-8546-B696A892A079}"/>
              </a:ext>
            </a:extLst>
          </p:cNvPr>
          <p:cNvSpPr/>
          <p:nvPr/>
        </p:nvSpPr>
        <p:spPr>
          <a:xfrm>
            <a:off x="661203" y="3552825"/>
            <a:ext cx="7663647" cy="542925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9B3778-F8C2-4369-85F3-DE1BBBCCD459}"/>
              </a:ext>
            </a:extLst>
          </p:cNvPr>
          <p:cNvSpPr txBox="1"/>
          <p:nvPr/>
        </p:nvSpPr>
        <p:spPr>
          <a:xfrm>
            <a:off x="838200" y="6492874"/>
            <a:ext cx="135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Diagnostics?</a:t>
            </a:r>
          </a:p>
        </p:txBody>
      </p:sp>
    </p:spTree>
    <p:extLst>
      <p:ext uri="{BB962C8B-B14F-4D97-AF65-F5344CB8AC3E}">
        <p14:creationId xmlns:p14="http://schemas.microsoft.com/office/powerpoint/2010/main" val="72810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48CA-0B9F-43BD-94A4-BE0A8B92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Remittances and Risk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E1A31-C8C1-4D18-B531-49F1C1799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Using the risk sharing estimate: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Implies:</a:t>
            </a:r>
          </a:p>
          <a:p>
            <a:pPr marL="0" indent="0">
              <a:buNone/>
            </a:pPr>
            <a:r>
              <a:rPr lang="en-US" sz="3200" dirty="0"/>
              <a:t>“…about 15 percent of the achieved risk sharing in EMDEs can be attributed to remittances.”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488030-3A90-4D97-BE61-F9C1D09D7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71" y="2686423"/>
            <a:ext cx="4340356" cy="53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07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AAEAD-6021-429E-BFC4-243E28A22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Joint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9286C-86B2-45B8-9E0D-F759B8B19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2100"/>
            <a:ext cx="7886700" cy="4614863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555555"/>
                </a:solidFill>
                <a:effectLst/>
                <a:latin typeface="Roboto" panose="02000000000000000000" pitchFamily="2" charset="0"/>
              </a:rPr>
              <a:t>Perfect capital mobility across countries and zero transaction costs</a:t>
            </a:r>
          </a:p>
          <a:p>
            <a:r>
              <a:rPr lang="en-US" b="0" i="0" dirty="0">
                <a:solidFill>
                  <a:srgbClr val="555555"/>
                </a:solidFill>
                <a:effectLst/>
                <a:latin typeface="Roboto" panose="02000000000000000000" pitchFamily="2" charset="0"/>
              </a:rPr>
              <a:t>Second, asset markets must be complete, so that all idiosyncratic consumption risks are insurable.</a:t>
            </a:r>
          </a:p>
          <a:p>
            <a:r>
              <a:rPr lang="en-US" b="0" i="0" dirty="0">
                <a:solidFill>
                  <a:srgbClr val="555555"/>
                </a:solidFill>
                <a:effectLst/>
                <a:latin typeface="Roboto" panose="02000000000000000000" pitchFamily="2" charset="0"/>
              </a:rPr>
              <a:t>Third, in order for international trade in assets that bear claims on a country's domestic output to be feasible, output must be tradable.</a:t>
            </a:r>
          </a:p>
          <a:p>
            <a:r>
              <a:rPr lang="en-US" dirty="0">
                <a:solidFill>
                  <a:srgbClr val="555555"/>
                </a:solidFill>
                <a:latin typeface="Roboto" panose="02000000000000000000" pitchFamily="2" charset="0"/>
              </a:rPr>
              <a:t>So once one rejects composite null, point estimate is not necessarily reflective of degree of risk sharing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32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383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dcr10</vt:lpstr>
      <vt:lpstr>Roboto</vt:lpstr>
      <vt:lpstr>Office Theme</vt:lpstr>
      <vt:lpstr>Comments on  What Types of Capital Flows Improve International Risk Sharing?  Remittances!  By Ergys Islamaj and M. Ayhan Kose</vt:lpstr>
      <vt:lpstr>Big Flows</vt:lpstr>
      <vt:lpstr>Main Findings</vt:lpstr>
      <vt:lpstr>Approach</vt:lpstr>
      <vt:lpstr>Approach</vt:lpstr>
      <vt:lpstr>PowerPoint Presentation</vt:lpstr>
      <vt:lpstr>PowerPoint Presentation</vt:lpstr>
      <vt:lpstr>Remittances and Risk Sharing</vt:lpstr>
      <vt:lpstr>A Joint Hypothesis</vt:lpstr>
      <vt:lpstr>Maybe Not Such a Puzzle (with Hindsight)</vt:lpstr>
      <vt:lpstr>Cyclicality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 What Types of Capital Flows Improve International Risk Sharing?  Remittances! </dc:title>
  <dc:creator>Menzie D. Chinn</dc:creator>
  <cp:lastModifiedBy>Menzie D. Chinn</cp:lastModifiedBy>
  <cp:revision>22</cp:revision>
  <dcterms:created xsi:type="dcterms:W3CDTF">2021-05-03T02:55:14Z</dcterms:created>
  <dcterms:modified xsi:type="dcterms:W3CDTF">2021-05-04T04:03:11Z</dcterms:modified>
</cp:coreProperties>
</file>