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57" r:id="rId5"/>
    <p:sldId id="290" r:id="rId6"/>
    <p:sldId id="263" r:id="rId7"/>
    <p:sldId id="292" r:id="rId8"/>
    <p:sldId id="291" r:id="rId9"/>
    <p:sldId id="293" r:id="rId10"/>
    <p:sldId id="298" r:id="rId11"/>
    <p:sldId id="294" r:id="rId12"/>
    <p:sldId id="295" r:id="rId13"/>
    <p:sldId id="296" r:id="rId14"/>
    <p:sldId id="297" r:id="rId15"/>
    <p:sldId id="259" r:id="rId1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2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2E85-3BF3-0C4E-9D07-796B47CE1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504BA-5526-604B-9460-4C651FA4B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7A004-5CE2-1545-8D50-DEF01DE3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5FA7-3FF1-574B-A0A5-BAD5117D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462FD-EF00-9141-B329-3809526A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1709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3FFA-E7B5-F145-BBE9-FA856B84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B6763-7939-3C4B-BD46-32CF11C4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FCAA2-5AEC-DA43-AB6E-E97319FD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C8EEF-F901-8A44-8A51-BF00D954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95020-CE3E-2C4E-9134-418AF704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0553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DA2B7-B059-764E-9C36-DFAB479A8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9624C-7747-1B43-A6E9-D2BDAF082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7781B-2756-5147-9494-FB2598E3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F322C-4CE7-F24E-AFA5-20EA5638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51DC6-137F-7E46-B174-88ADDECD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1567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29DD-4F40-A24A-80B4-4C9C00A4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2CE69-49B2-9E43-BD9E-52397E780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ADF1-942E-EE4B-93CD-77FD7F69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CF6A6-F88D-B848-ADF8-E7ABAC60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482DB-9345-C746-A67B-64C0CD3B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494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9E84C-4912-744D-9AE0-6AEE924D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878-B8C5-864B-964E-172DF8ED2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DA4CA-1220-3648-B1C9-E4D17EB6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CF8EB-58EE-0148-B0C8-A4080988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9413-4537-AA4C-A0F2-54F81519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7165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1F99-9686-B549-8A8E-188106E0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CA058-F713-9145-8DB4-F279047C1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46B40-804E-6445-A4A5-3F1500404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AB483-9973-3449-91D9-891475B5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513A7-96C1-5247-AB5B-F0605647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9D9F9-C89F-FE4E-8646-4248237C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589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28F2-43CE-E64D-92BE-BD0E5FBC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5455A-8887-644A-8F0C-704F42245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B4DE4-2E90-6C4A-9FA0-D2201A1F9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85387-7FB4-1542-A102-85EF9F827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64CE1-EA3E-E843-B7B6-6BC82E3A1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56A0A-77A3-7F4B-9840-5F4C58F8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7F5CF-37FD-B248-94FE-5FA16934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85717-F589-1C45-A8E3-0B526202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567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CD07F-012A-5D42-946D-3416D557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17B71-4578-1248-A4EC-1B4F1938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CAB09-7BD2-1740-8D25-B027416C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69E0E-5622-0E47-9F87-AB07DC0D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267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DE5C1-000C-E04D-A5E9-5E5D570A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8CFA4-0005-B24C-8B33-BF0A8D0F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BD331-A56A-A047-BE75-F17C1BE6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831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7D35-C506-3244-8A87-90BC9207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3635D-FDE7-B24F-8A00-88BA1304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804BB-77B2-1444-8619-7BE5E085E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07DBC-0863-4B4A-B9ED-3EFB7C04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F5AC0-1DEC-114E-B869-137BAC16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776CF-FB40-5449-B5D6-4E3746EB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1059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AAB8-17C1-EB44-B998-68BD3390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069A8-840C-204B-9E7B-B7A918CB8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C197D-BF52-9B45-AE2A-ADAFC2E2F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DCE74-5941-504B-8EDE-037E922D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E3D51-5A86-C044-B5AA-F89B3C1A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89C54-CCE3-6346-A85E-CAA6A005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793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33392-1935-A845-AE33-BF05B150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98CFF-0CA9-8045-BC7C-B041872E1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A800-6776-3043-B68B-E22B4353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CDA5C-3D04-C949-A204-27A08179D72D}" type="datetimeFigureOut">
              <a:rPr lang="en-BE" smtClean="0"/>
              <a:t>06/05/2021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0551E-62B4-CE4F-ADF7-440808A45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4EC4D-22DD-8F4D-A2AD-B473716D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57BF-A941-B344-8D2D-5D72F1CEF3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617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7673-A828-B147-ADA7-8DDF5D541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06637"/>
          </a:xfrm>
        </p:spPr>
        <p:txBody>
          <a:bodyPr>
            <a:noAutofit/>
          </a:bodyPr>
          <a:lstStyle/>
          <a:p>
            <a:r>
              <a:rPr lang="en-BE" sz="2400" dirty="0"/>
              <a:t> </a:t>
            </a:r>
            <a:br>
              <a:rPr lang="en-BE" sz="4800" dirty="0"/>
            </a:br>
            <a:r>
              <a:rPr lang="en-BE" sz="4000" dirty="0"/>
              <a:t>Fragmentation in the European Monetary Union: Is it really over?</a:t>
            </a:r>
            <a:br>
              <a:rPr lang="en-BE" sz="4000" dirty="0"/>
            </a:br>
            <a:br>
              <a:rPr lang="en-BE" sz="4000" dirty="0"/>
            </a:br>
            <a:r>
              <a:rPr lang="en-GB" sz="4000" dirty="0"/>
              <a:t> </a:t>
            </a:r>
            <a:r>
              <a:rPr lang="en-GB" sz="4000" dirty="0" err="1"/>
              <a:t>Candelona</a:t>
            </a:r>
            <a:r>
              <a:rPr lang="en-GB" sz="4000" dirty="0"/>
              <a:t>, </a:t>
            </a:r>
            <a:r>
              <a:rPr lang="en-GB" sz="4000" dirty="0" err="1"/>
              <a:t>Luisia</a:t>
            </a:r>
            <a:r>
              <a:rPr lang="en-GB" sz="4000" dirty="0"/>
              <a:t>, </a:t>
            </a:r>
            <a:r>
              <a:rPr lang="en-GB" sz="4000" dirty="0" err="1"/>
              <a:t>Roccazzella</a:t>
            </a:r>
            <a:br>
              <a:rPr lang="en-GB" sz="4000" dirty="0"/>
            </a:br>
            <a:endParaRPr lang="en-B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DE068-145D-EB4B-8F14-BD9B272B6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 dirty="0"/>
          </a:p>
          <a:p>
            <a:r>
              <a:rPr lang="en-BE" sz="3200" dirty="0"/>
              <a:t>Comments by Paul De Grauwe</a:t>
            </a:r>
          </a:p>
        </p:txBody>
      </p:sp>
    </p:spTree>
    <p:extLst>
      <p:ext uri="{BB962C8B-B14F-4D97-AF65-F5344CB8AC3E}">
        <p14:creationId xmlns:p14="http://schemas.microsoft.com/office/powerpoint/2010/main" val="302487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6E27-6E40-9F4F-B103-223C37AE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BFFDF3C-2B88-914C-B010-47279017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07" y="2457450"/>
            <a:ext cx="10082893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C8E4AB-C5B1-6A4B-9C1A-AD8BD00487A5}"/>
              </a:ext>
            </a:extLst>
          </p:cNvPr>
          <p:cNvSpPr/>
          <p:nvPr/>
        </p:nvSpPr>
        <p:spPr>
          <a:xfrm>
            <a:off x="2619375" y="18111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Table 3. Correlation of yields after crisis (2012M10-2017M12)</a:t>
            </a:r>
            <a:endParaRPr lang="en-BE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6728-273F-3648-9063-ABB487F8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28D6-8AD1-0C44-9FEA-BE62D5A00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BE" dirty="0"/>
              <a:t>What about the Covid period? </a:t>
            </a:r>
          </a:p>
          <a:p>
            <a:r>
              <a:rPr lang="en-BE" dirty="0"/>
              <a:t>Yes there could be something here, but look at the spreads during that period:</a:t>
            </a:r>
          </a:p>
          <a:p>
            <a:r>
              <a:rPr lang="en-BE" dirty="0"/>
              <a:t>There is a little surge in the spreads which however has declined</a:t>
            </a:r>
          </a:p>
          <a:p>
            <a:r>
              <a:rPr lang="en-BE" dirty="0"/>
              <a:t>Maybe this is the beginning of something worse</a:t>
            </a:r>
          </a:p>
          <a:p>
            <a:r>
              <a:rPr lang="en-BE" dirty="0"/>
              <a:t>My guess is that this is due to the fact that the second principal component gets all the attention in the measurement of the fragmentation risk. </a:t>
            </a:r>
          </a:p>
          <a:p>
            <a:r>
              <a:rPr lang="en-BE" dirty="0"/>
              <a:t>When the influence of this second component is small it could be dominated by other factors (e.g. differences in liquidity)</a:t>
            </a:r>
          </a:p>
        </p:txBody>
      </p:sp>
    </p:spTree>
    <p:extLst>
      <p:ext uri="{BB962C8B-B14F-4D97-AF65-F5344CB8AC3E}">
        <p14:creationId xmlns:p14="http://schemas.microsoft.com/office/powerpoint/2010/main" val="409638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1472-8E16-5842-859C-81E57C4E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Measurement without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FAFE3-DD16-F249-8A99-EBA083C9E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 dirty="0"/>
              <a:t>What do the authors measure?</a:t>
            </a:r>
          </a:p>
          <a:p>
            <a:r>
              <a:rPr lang="en-BE" dirty="0"/>
              <a:t>The statistical procedure measures bursts in divergence of yields.</a:t>
            </a:r>
          </a:p>
          <a:p>
            <a:r>
              <a:rPr lang="en-BE" dirty="0"/>
              <a:t>We do not know what the cause of these divergences is. </a:t>
            </a:r>
          </a:p>
          <a:p>
            <a:r>
              <a:rPr lang="en-BE" dirty="0"/>
              <a:t>Is it a solvency crisis: the sovereign is perceived of having accumulated unsustainable debt levels (the Greek case) and thus investors sell?</a:t>
            </a:r>
          </a:p>
          <a:p>
            <a:r>
              <a:rPr lang="en-BE" dirty="0"/>
              <a:t>Is it a liquidity crisis: speculators fear that the sovereign may lack liquidity to rollover his debt (Spanish case)?</a:t>
            </a:r>
          </a:p>
          <a:p>
            <a:r>
              <a:rPr lang="en-BE" dirty="0"/>
              <a:t>There is no way this statistical analysis answers these questions</a:t>
            </a:r>
          </a:p>
        </p:txBody>
      </p:sp>
    </p:spTree>
    <p:extLst>
      <p:ext uri="{BB962C8B-B14F-4D97-AF65-F5344CB8AC3E}">
        <p14:creationId xmlns:p14="http://schemas.microsoft.com/office/powerpoint/2010/main" val="53132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CED2-BF63-1340-9B19-F8B5DE96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31B0-774A-4E47-92BD-0F1551A64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BE" dirty="0"/>
              <a:t>Yet these are crucial questions as they determine the needed responses:</a:t>
            </a:r>
          </a:p>
          <a:p>
            <a:pPr lvl="1"/>
            <a:r>
              <a:rPr lang="en-GB" sz="2800" dirty="0"/>
              <a:t>D</a:t>
            </a:r>
            <a:r>
              <a:rPr lang="en-BE" sz="2800" dirty="0"/>
              <a:t>ebt restructuring in the case of solvency crisis</a:t>
            </a:r>
          </a:p>
          <a:p>
            <a:pPr lvl="1"/>
            <a:r>
              <a:rPr lang="en-BE" sz="2800" dirty="0"/>
              <a:t>Lender of last resort by ECB in the case of liquidity crisis</a:t>
            </a:r>
          </a:p>
          <a:p>
            <a:pPr lvl="1"/>
            <a:endParaRPr lang="en-BE" dirty="0"/>
          </a:p>
          <a:p>
            <a:r>
              <a:rPr lang="en-BE" dirty="0"/>
              <a:t>In my previous research (wi</a:t>
            </a:r>
            <a:r>
              <a:rPr lang="en-GB" dirty="0" err="1"/>
              <a:t>th</a:t>
            </a:r>
            <a:r>
              <a:rPr lang="en-BE" dirty="0"/>
              <a:t> Yuemei Ji) published in JIMF  I established that </a:t>
            </a:r>
          </a:p>
          <a:p>
            <a:pPr lvl="1"/>
            <a:r>
              <a:rPr lang="en-BE" dirty="0"/>
              <a:t>only in the case of Greece could one talk of a solvency crisis, i.e. driven by underlying fundamentals</a:t>
            </a:r>
          </a:p>
          <a:p>
            <a:pPr lvl="1"/>
            <a:r>
              <a:rPr lang="en-BE" dirty="0"/>
              <a:t>in the other countries hit by speculation it was better to talk about a self-fulfilling liquidity crisis wihtout any movements in fundamentals</a:t>
            </a:r>
          </a:p>
          <a:p>
            <a:r>
              <a:rPr lang="en-BE" dirty="0"/>
              <a:t>The ECB responded to this wi</a:t>
            </a:r>
            <a:r>
              <a:rPr lang="en-GB" dirty="0" err="1"/>
              <a:t>th</a:t>
            </a:r>
            <a:r>
              <a:rPr lang="en-BE" dirty="0"/>
              <a:t> OMT.</a:t>
            </a:r>
          </a:p>
        </p:txBody>
      </p:sp>
    </p:spTree>
    <p:extLst>
      <p:ext uri="{BB962C8B-B14F-4D97-AF65-F5344CB8AC3E}">
        <p14:creationId xmlns:p14="http://schemas.microsoft.com/office/powerpoint/2010/main" val="229396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FBDF-AD5B-2742-A2BE-1E9B14D5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6DC6D-32D6-484C-9B2F-2651C858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There can be no doubt that the Eurozone remains fragile</a:t>
            </a:r>
          </a:p>
          <a:p>
            <a:r>
              <a:rPr lang="en-BE" dirty="0"/>
              <a:t>And that large enough disturbances could lead to its unraveling</a:t>
            </a:r>
          </a:p>
          <a:p>
            <a:r>
              <a:rPr lang="en-BE" dirty="0"/>
              <a:t>Yet the Covid pandemic has also shown the resilience of the system</a:t>
            </a:r>
          </a:p>
          <a:p>
            <a:r>
              <a:rPr lang="en-GB" dirty="0"/>
              <a:t>W</a:t>
            </a:r>
            <a:r>
              <a:rPr lang="en-BE" dirty="0"/>
              <a:t>hich is due to the fact that the ECB  has reacted correctly with its PEPP programme </a:t>
            </a:r>
          </a:p>
          <a:p>
            <a:r>
              <a:rPr lang="en-GB" dirty="0"/>
              <a:t>A</a:t>
            </a:r>
            <a:r>
              <a:rPr lang="en-BE" dirty="0"/>
              <a:t>nd the European Commission wi</a:t>
            </a:r>
            <a:r>
              <a:rPr lang="en-GB" dirty="0" err="1"/>
              <a:t>th</a:t>
            </a:r>
            <a:r>
              <a:rPr lang="en-BE" dirty="0"/>
              <a:t> its NextGenerationEU stimulus programme.</a:t>
            </a:r>
          </a:p>
        </p:txBody>
      </p:sp>
    </p:spTree>
    <p:extLst>
      <p:ext uri="{BB962C8B-B14F-4D97-AF65-F5344CB8AC3E}">
        <p14:creationId xmlns:p14="http://schemas.microsoft.com/office/powerpoint/2010/main" val="58891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5168-5D50-6B46-B495-4F99A7F5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788063-7F4D-A74C-AEE6-EB6DA39D6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E"/>
          </a:p>
        </p:txBody>
      </p:sp>
      <p:pic>
        <p:nvPicPr>
          <p:cNvPr id="1025" name="Picture 4">
            <a:extLst>
              <a:ext uri="{FF2B5EF4-FFF2-40B4-BE49-F238E27FC236}">
                <a16:creationId xmlns:a16="http://schemas.microsoft.com/office/drawing/2014/main" id="{32901137-2227-AA4C-921A-3FD56B08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00"/>
            <a:ext cx="5753100" cy="22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0096EE-0155-C946-ABAF-F5BAAAC92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5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207906-7B20-1F46-A44A-F0401B818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65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E"/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id="{5907F851-6EEC-D049-BD3D-F92B5A32C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868361"/>
            <a:ext cx="6108010" cy="22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539984C1-8FB4-B345-8CF3-7527686B2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18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F76EB22-338D-DD48-BCA5-997782CA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3149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E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6C49700A-B37F-864F-B4E6-28091887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06799"/>
            <a:ext cx="6239288" cy="22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2C6F3AF-1E2C-D34B-97FF-0D2DA5980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BFE28-C9D2-2040-B2D7-8AB68E6C3A1A}"/>
              </a:ext>
            </a:extLst>
          </p:cNvPr>
          <p:cNvSpPr/>
          <p:nvPr/>
        </p:nvSpPr>
        <p:spPr>
          <a:xfrm>
            <a:off x="0" y="50688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Table 1. Correlation of yields before crisis (2000M1-2009M12)</a:t>
            </a:r>
            <a:endParaRPr lang="en-BE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7D6F0E-1808-E94E-BE9F-D5757308E528}"/>
              </a:ext>
            </a:extLst>
          </p:cNvPr>
          <p:cNvSpPr/>
          <p:nvPr/>
        </p:nvSpPr>
        <p:spPr>
          <a:xfrm>
            <a:off x="5829300" y="44860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Table 2. Correlation of yields during crisis (2010M1-2012M09)</a:t>
            </a:r>
            <a:endParaRPr lang="en-BE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F03E7D-195A-1C44-B049-FDB6B6B8F202}"/>
              </a:ext>
            </a:extLst>
          </p:cNvPr>
          <p:cNvSpPr/>
          <p:nvPr/>
        </p:nvSpPr>
        <p:spPr>
          <a:xfrm>
            <a:off x="2641600" y="329489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Table 3. Correlation of yields after crisis (2012M10-2017M12)</a:t>
            </a:r>
            <a:endParaRPr lang="en-BE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49CC-E710-9D4F-B995-9C106AA0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A156-F86B-6649-A936-031D2D4B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 sz="3100" dirty="0"/>
              <a:t>Main insights of this paper:</a:t>
            </a:r>
          </a:p>
          <a:p>
            <a:pPr lvl="1"/>
            <a:r>
              <a:rPr lang="en-BE" sz="3100" dirty="0"/>
              <a:t>”Fragmentation risk”, i.e. speculative crises that lead to divergent movements in government bond yields in the Eurozone existed not only during the sovereign debt crisis of 2010-12 </a:t>
            </a:r>
          </a:p>
          <a:p>
            <a:pPr lvl="1"/>
            <a:r>
              <a:rPr lang="en-BE" sz="3100" dirty="0"/>
              <a:t>but also before and after in particular during the covid pandemic of 2020. </a:t>
            </a:r>
          </a:p>
          <a:p>
            <a:pPr lvl="1"/>
            <a:r>
              <a:rPr lang="en-BE" sz="3100" dirty="0"/>
              <a:t>The Eurozone remains fragile</a:t>
            </a:r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2794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4FBD-6946-FB4D-9B5C-916EBE46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A70DE-D9F0-BD42-8B57-34DAEEA3F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BE" sz="3200" dirty="0"/>
              <a:t>Let me first congratulate the authors for a fine and sophisticated analysis</a:t>
            </a:r>
          </a:p>
          <a:p>
            <a:r>
              <a:rPr lang="en-BE" sz="3200" dirty="0"/>
              <a:t>However: There is a danger to applying ever more sophisticated statistical methods to analyse well-known phenomena.</a:t>
            </a:r>
          </a:p>
          <a:p>
            <a:r>
              <a:rPr lang="en-BE" sz="3200" dirty="0"/>
              <a:t>Question arises whether this is always a good strategy</a:t>
            </a:r>
          </a:p>
          <a:p>
            <a:pPr lvl="1"/>
            <a:r>
              <a:rPr lang="en-BE" sz="3000" dirty="0"/>
              <a:t>Do we learn something we did not know already?</a:t>
            </a:r>
          </a:p>
          <a:p>
            <a:pPr lvl="1"/>
            <a:r>
              <a:rPr lang="nl-BE" sz="3000" dirty="0"/>
              <a:t>What are we actually measuring?</a:t>
            </a:r>
          </a:p>
          <a:p>
            <a:r>
              <a:rPr lang="en-BE" sz="3200" dirty="0"/>
              <a:t>I will look at these questions </a:t>
            </a:r>
          </a:p>
          <a:p>
            <a:r>
              <a:rPr lang="en-BE" sz="3200" dirty="0"/>
              <a:t>Let’s first look at the government bond spreads.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9404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9548-4140-524B-ACF3-34B5A346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982983"/>
          </a:xfrm>
        </p:spPr>
        <p:txBody>
          <a:bodyPr anchor="ctr">
            <a:normAutofit/>
          </a:bodyPr>
          <a:lstStyle/>
          <a:p>
            <a:r>
              <a:rPr lang="en-BE" sz="2000" dirty="0"/>
              <a:t>10-year government bond spreads (relative to German Bund)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2FF01-A58C-1B44-8E13-049D6F53B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9" y="1000125"/>
            <a:ext cx="9863509" cy="57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5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2135189" y="323851"/>
            <a:ext cx="7989887" cy="6127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b="1" baseline="30000" dirty="0"/>
              <a:t>Figure 1.9 Ten-year government bond yields</a:t>
            </a:r>
            <a:endParaRPr lang="en-US" sz="3600" b="1" dirty="0"/>
          </a:p>
        </p:txBody>
      </p:sp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909764" y="6173789"/>
            <a:ext cx="6707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Source: European Commission, AMECO databank</a:t>
            </a:r>
          </a:p>
          <a:p>
            <a:endParaRPr 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1684B-B2D1-5740-820B-9E0C7C3D2A3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55244" y="1133328"/>
          <a:ext cx="7979366" cy="491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3" imgW="5499100" imgH="3124200" progId="Word.Document.12">
                  <p:embed/>
                </p:oleObj>
              </mc:Choice>
              <mc:Fallback>
                <p:oleObj name="Document" r:id="rId3" imgW="5499100" imgH="31242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5244" y="1133328"/>
                        <a:ext cx="7979366" cy="4915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83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FDEA-6106-1B4C-9EC3-863C6E73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EE1A0-556A-C34E-8893-BF5DD1DE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488"/>
          </a:xfrm>
        </p:spPr>
        <p:txBody>
          <a:bodyPr>
            <a:normAutofit/>
          </a:bodyPr>
          <a:lstStyle/>
          <a:p>
            <a:r>
              <a:rPr lang="en-BE" sz="3200" dirty="0"/>
              <a:t>These spreads establish that during the sovereign debt crises there was a huge ”fragmentation risk”, </a:t>
            </a:r>
          </a:p>
          <a:p>
            <a:pPr lvl="1"/>
            <a:r>
              <a:rPr lang="en-BE" sz="3200" dirty="0"/>
              <a:t>a </a:t>
            </a:r>
            <a:r>
              <a:rPr lang="nl-BE" sz="3200" dirty="0"/>
              <a:t>speculative crises erupted leading to massive flows out of the countries at risk towards those that were perceived as safe havens. </a:t>
            </a:r>
          </a:p>
          <a:p>
            <a:pPr lvl="1"/>
            <a:r>
              <a:rPr lang="nl-BE" sz="3200" dirty="0"/>
              <a:t>During that period the yields became negatively correlated between risky countries and safe havens.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314668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9D05-ECFC-FD43-86A4-D6AE563C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BC3110C-0FD1-EC40-B7B0-ED0F6FB0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2397124"/>
            <a:ext cx="8861392" cy="33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9D38DB-AD91-E14A-BEB7-17A2B334AD89}"/>
              </a:ext>
            </a:extLst>
          </p:cNvPr>
          <p:cNvSpPr/>
          <p:nvPr/>
        </p:nvSpPr>
        <p:spPr>
          <a:xfrm>
            <a:off x="3048000" y="187462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Table 2. Correlation of yields during crisis (2010M1-2012M09)</a:t>
            </a:r>
            <a:endParaRPr lang="en-BE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9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EB1E-E1B1-AD45-A214-7ABAE1B8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1E2D5-B20C-0B45-B189-37EBEA8D3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What about the period before?</a:t>
            </a:r>
          </a:p>
          <a:p>
            <a:r>
              <a:rPr lang="nl-BE" dirty="0"/>
              <a:t>Here I think the authors should have taken the whole period before, not just 2006-2009. </a:t>
            </a:r>
          </a:p>
          <a:p>
            <a:r>
              <a:rPr lang="nl-BE" dirty="0"/>
              <a:t>The latter period was dominated by the financial crisis of 2008-09 </a:t>
            </a:r>
          </a:p>
          <a:p>
            <a:r>
              <a:rPr lang="nl-BE" dirty="0"/>
              <a:t>The divergence in yields starts with the financial crisis</a:t>
            </a:r>
            <a:endParaRPr lang="en-BE" dirty="0"/>
          </a:p>
          <a:p>
            <a:r>
              <a:rPr lang="en-BE" dirty="0"/>
              <a:t>If you take the whole period 2001-09 there is very little evidence of divergence in yields. </a:t>
            </a:r>
          </a:p>
          <a:p>
            <a:r>
              <a:rPr lang="en-BE" dirty="0"/>
              <a:t>Correlations of yields is very highly positive. </a:t>
            </a:r>
          </a:p>
        </p:txBody>
      </p:sp>
    </p:spTree>
    <p:extLst>
      <p:ext uri="{BB962C8B-B14F-4D97-AF65-F5344CB8AC3E}">
        <p14:creationId xmlns:p14="http://schemas.microsoft.com/office/powerpoint/2010/main" val="351110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17E1-BA7E-5546-982C-29AD6CF2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1762F7B-108F-E243-A31D-4FD1F78D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2438399"/>
            <a:ext cx="8006453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70AB85-05F6-364D-93DE-574AFE8A3D19}"/>
              </a:ext>
            </a:extLst>
          </p:cNvPr>
          <p:cNvSpPr/>
          <p:nvPr/>
        </p:nvSpPr>
        <p:spPr>
          <a:xfrm>
            <a:off x="2805112" y="189526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Table 1. Correlation of yields before crisis (2000M1-2009M12)</a:t>
            </a:r>
            <a:endParaRPr lang="en-BE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1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719</Words>
  <Application>Microsoft Macintosh PowerPoint</Application>
  <PresentationFormat>Widescreen</PresentationFormat>
  <Paragraphs>61</Paragraphs>
  <Slides>15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Office Theme</vt:lpstr>
      <vt:lpstr>Document</vt:lpstr>
      <vt:lpstr>  Fragmentation in the European Monetary Union: Is it really over?   Candelona, Luisia, Roccazzella </vt:lpstr>
      <vt:lpstr>PowerPoint Presentation</vt:lpstr>
      <vt:lpstr>PowerPoint Presentation</vt:lpstr>
      <vt:lpstr>10-year government bond spreads (relative to German Bund) </vt:lpstr>
      <vt:lpstr>Figure 1.9 Ten-year government bond yields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 without theory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De-Grauwe,PC</dc:creator>
  <cp:lastModifiedBy>De-Grauwe,PC</cp:lastModifiedBy>
  <cp:revision>19</cp:revision>
  <dcterms:created xsi:type="dcterms:W3CDTF">2021-05-03T08:58:50Z</dcterms:created>
  <dcterms:modified xsi:type="dcterms:W3CDTF">2021-05-06T09:57:04Z</dcterms:modified>
</cp:coreProperties>
</file>