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365" r:id="rId4"/>
    <p:sldId id="400" r:id="rId5"/>
    <p:sldId id="366" r:id="rId6"/>
    <p:sldId id="384" r:id="rId7"/>
    <p:sldId id="383" r:id="rId8"/>
    <p:sldId id="385" r:id="rId9"/>
    <p:sldId id="386" r:id="rId10"/>
    <p:sldId id="367" r:id="rId11"/>
    <p:sldId id="387" r:id="rId12"/>
    <p:sldId id="260" r:id="rId13"/>
    <p:sldId id="346" r:id="rId14"/>
    <p:sldId id="388" r:id="rId15"/>
    <p:sldId id="389" r:id="rId16"/>
    <p:sldId id="390" r:id="rId17"/>
    <p:sldId id="391" r:id="rId18"/>
    <p:sldId id="399" r:id="rId19"/>
    <p:sldId id="396" r:id="rId20"/>
    <p:sldId id="395" r:id="rId21"/>
    <p:sldId id="401" r:id="rId22"/>
    <p:sldId id="394" r:id="rId23"/>
    <p:sldId id="393" r:id="rId24"/>
    <p:sldId id="392" r:id="rId25"/>
    <p:sldId id="397" r:id="rId26"/>
    <p:sldId id="398" r:id="rId27"/>
    <p:sldId id="378" r:id="rId28"/>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61982" autoAdjust="0"/>
  </p:normalViewPr>
  <p:slideViewPr>
    <p:cSldViewPr>
      <p:cViewPr varScale="1">
        <p:scale>
          <a:sx n="71" d="100"/>
          <a:sy n="71" d="100"/>
        </p:scale>
        <p:origin x="330" y="66"/>
      </p:cViewPr>
      <p:guideLst>
        <p:guide orient="horz" pos="2160"/>
        <p:guide pos="288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1"/>
            <a:ext cx="2945659" cy="498136"/>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50444" y="1"/>
            <a:ext cx="2945659" cy="498136"/>
          </a:xfrm>
          <a:prstGeom prst="rect">
            <a:avLst/>
          </a:prstGeom>
        </p:spPr>
        <p:txBody>
          <a:bodyPr vert="horz" lIns="91440" tIns="45720" rIns="91440" bIns="45720" rtlCol="0"/>
          <a:lstStyle>
            <a:lvl1pPr algn="r">
              <a:defRPr sz="1200"/>
            </a:lvl1pPr>
          </a:lstStyle>
          <a:p>
            <a:fld id="{44AD2C60-DDD9-4C8B-987A-392DB634093D}" type="datetimeFigureOut">
              <a:rPr lang="ko-KR" altLang="en-US" smtClean="0"/>
              <a:t>2021-05-04</a:t>
            </a:fld>
            <a:endParaRPr lang="ko-KR" altLang="en-US"/>
          </a:p>
        </p:txBody>
      </p:sp>
      <p:sp>
        <p:nvSpPr>
          <p:cNvPr id="4" name="바닥글 개체 틀 3"/>
          <p:cNvSpPr>
            <a:spLocks noGrp="1"/>
          </p:cNvSpPr>
          <p:nvPr>
            <p:ph type="ftr" sz="quarter" idx="2"/>
          </p:nvPr>
        </p:nvSpPr>
        <p:spPr>
          <a:xfrm>
            <a:off x="1" y="9430092"/>
            <a:ext cx="2945659" cy="498135"/>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50444" y="9430092"/>
            <a:ext cx="2945659" cy="498135"/>
          </a:xfrm>
          <a:prstGeom prst="rect">
            <a:avLst/>
          </a:prstGeom>
        </p:spPr>
        <p:txBody>
          <a:bodyPr vert="horz" lIns="91440" tIns="45720" rIns="91440" bIns="45720" rtlCol="0" anchor="b"/>
          <a:lstStyle>
            <a:lvl1pPr algn="r">
              <a:defRPr sz="1200"/>
            </a:lvl1pPr>
          </a:lstStyle>
          <a:p>
            <a:fld id="{53C4C103-F4F4-4D21-BABF-9C7F7DC40562}" type="slidenum">
              <a:rPr lang="ko-KR" altLang="en-US" smtClean="0"/>
              <a:t>‹#›</a:t>
            </a:fld>
            <a:endParaRPr lang="ko-KR" altLang="en-US"/>
          </a:p>
        </p:txBody>
      </p:sp>
    </p:spTree>
    <p:extLst>
      <p:ext uri="{BB962C8B-B14F-4D97-AF65-F5344CB8AC3E}">
        <p14:creationId xmlns:p14="http://schemas.microsoft.com/office/powerpoint/2010/main" val="2379298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1" y="0"/>
            <a:ext cx="2945659" cy="496412"/>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4" y="0"/>
            <a:ext cx="2945659" cy="496412"/>
          </a:xfrm>
          <a:prstGeom prst="rect">
            <a:avLst/>
          </a:prstGeom>
        </p:spPr>
        <p:txBody>
          <a:bodyPr vert="horz" lIns="91440" tIns="45720" rIns="91440" bIns="45720" rtlCol="0"/>
          <a:lstStyle>
            <a:lvl1pPr algn="r">
              <a:defRPr sz="1200"/>
            </a:lvl1pPr>
          </a:lstStyle>
          <a:p>
            <a:fld id="{26408742-C331-4FB1-B17A-71444179A98F}" type="datetimeFigureOut">
              <a:rPr lang="ko-KR" altLang="en-US" smtClean="0"/>
              <a:pPr/>
              <a:t>2021-05-04</a:t>
            </a:fld>
            <a:endParaRPr lang="ko-KR" altLang="en-US"/>
          </a:p>
        </p:txBody>
      </p:sp>
      <p:sp>
        <p:nvSpPr>
          <p:cNvPr id="4" name="슬라이드 이미지 개체 틀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8"/>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1" y="9430090"/>
            <a:ext cx="2945659" cy="496412"/>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4" y="9430090"/>
            <a:ext cx="2945659" cy="496412"/>
          </a:xfrm>
          <a:prstGeom prst="rect">
            <a:avLst/>
          </a:prstGeom>
        </p:spPr>
        <p:txBody>
          <a:bodyPr vert="horz" lIns="91440" tIns="45720" rIns="91440" bIns="45720" rtlCol="0" anchor="b"/>
          <a:lstStyle>
            <a:lvl1pPr algn="r">
              <a:defRPr sz="1200"/>
            </a:lvl1pPr>
          </a:lstStyle>
          <a:p>
            <a:fld id="{CB2D5015-5173-4524-BC15-98F4A2E9FC9D}" type="slidenum">
              <a:rPr lang="ko-KR" altLang="en-US" smtClean="0"/>
              <a:pPr/>
              <a:t>‹#›</a:t>
            </a:fld>
            <a:endParaRPr lang="ko-KR" altLang="en-US"/>
          </a:p>
        </p:txBody>
      </p:sp>
    </p:spTree>
    <p:extLst>
      <p:ext uri="{BB962C8B-B14F-4D97-AF65-F5344CB8AC3E}">
        <p14:creationId xmlns:p14="http://schemas.microsoft.com/office/powerpoint/2010/main" val="3221857589"/>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a:t>
            </a:fld>
            <a:endParaRPr lang="ko-KR" altLang="en-US"/>
          </a:p>
        </p:txBody>
      </p:sp>
    </p:spTree>
    <p:extLst>
      <p:ext uri="{BB962C8B-B14F-4D97-AF65-F5344CB8AC3E}">
        <p14:creationId xmlns:p14="http://schemas.microsoft.com/office/powerpoint/2010/main" val="3574131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lvl="0" indent="0" algn="l" defTabSz="914400" rtl="0" eaLnBrk="1" fontAlgn="auto" latinLnBrk="1" hangingPunct="1">
              <a:lnSpc>
                <a:spcPct val="100000"/>
              </a:lnSpc>
              <a:spcBef>
                <a:spcPts val="0"/>
              </a:spcBef>
              <a:spcAft>
                <a:spcPts val="0"/>
              </a:spcAft>
              <a:buClrTx/>
              <a:buSzTx/>
              <a:buFontTx/>
              <a:buNone/>
              <a:tabLst/>
              <a:defRPr/>
            </a:pPr>
            <a:endParaRPr lang="en-US" altLang="ko-KR" baseline="0" dirty="0" smtClean="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10</a:t>
            </a:fld>
            <a:endParaRPr lang="ko-KR" altLang="en-US"/>
          </a:p>
        </p:txBody>
      </p:sp>
    </p:spTree>
    <p:extLst>
      <p:ext uri="{BB962C8B-B14F-4D97-AF65-F5344CB8AC3E}">
        <p14:creationId xmlns:p14="http://schemas.microsoft.com/office/powerpoint/2010/main" val="3074456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11</a:t>
            </a:fld>
            <a:endParaRPr lang="ko-KR" altLang="en-US"/>
          </a:p>
        </p:txBody>
      </p:sp>
    </p:spTree>
    <p:extLst>
      <p:ext uri="{BB962C8B-B14F-4D97-AF65-F5344CB8AC3E}">
        <p14:creationId xmlns:p14="http://schemas.microsoft.com/office/powerpoint/2010/main" val="31981163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400" baseline="0" dirty="0" smtClean="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12</a:t>
            </a:fld>
            <a:endParaRPr lang="ko-KR" altLang="en-US"/>
          </a:p>
        </p:txBody>
      </p:sp>
    </p:spTree>
    <p:extLst>
      <p:ext uri="{BB962C8B-B14F-4D97-AF65-F5344CB8AC3E}">
        <p14:creationId xmlns:p14="http://schemas.microsoft.com/office/powerpoint/2010/main" val="1226884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400" baseline="0" dirty="0" smtClean="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13</a:t>
            </a:fld>
            <a:endParaRPr lang="ko-KR" altLang="en-US"/>
          </a:p>
        </p:txBody>
      </p:sp>
    </p:spTree>
    <p:extLst>
      <p:ext uri="{BB962C8B-B14F-4D97-AF65-F5344CB8AC3E}">
        <p14:creationId xmlns:p14="http://schemas.microsoft.com/office/powerpoint/2010/main" val="2238445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14</a:t>
            </a:fld>
            <a:endParaRPr lang="ko-KR" altLang="en-US"/>
          </a:p>
        </p:txBody>
      </p:sp>
    </p:spTree>
    <p:extLst>
      <p:ext uri="{BB962C8B-B14F-4D97-AF65-F5344CB8AC3E}">
        <p14:creationId xmlns:p14="http://schemas.microsoft.com/office/powerpoint/2010/main" val="35994859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15</a:t>
            </a:fld>
            <a:endParaRPr lang="ko-KR" altLang="en-US"/>
          </a:p>
        </p:txBody>
      </p:sp>
    </p:spTree>
    <p:extLst>
      <p:ext uri="{BB962C8B-B14F-4D97-AF65-F5344CB8AC3E}">
        <p14:creationId xmlns:p14="http://schemas.microsoft.com/office/powerpoint/2010/main" val="3189827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16</a:t>
            </a:fld>
            <a:endParaRPr lang="ko-KR" altLang="en-US"/>
          </a:p>
        </p:txBody>
      </p:sp>
    </p:spTree>
    <p:extLst>
      <p:ext uri="{BB962C8B-B14F-4D97-AF65-F5344CB8AC3E}">
        <p14:creationId xmlns:p14="http://schemas.microsoft.com/office/powerpoint/2010/main" val="20953163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17</a:t>
            </a:fld>
            <a:endParaRPr lang="ko-KR" altLang="en-US"/>
          </a:p>
        </p:txBody>
      </p:sp>
    </p:spTree>
    <p:extLst>
      <p:ext uri="{BB962C8B-B14F-4D97-AF65-F5344CB8AC3E}">
        <p14:creationId xmlns:p14="http://schemas.microsoft.com/office/powerpoint/2010/main" val="1601052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400" baseline="0" dirty="0" smtClean="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18</a:t>
            </a:fld>
            <a:endParaRPr lang="ko-KR" altLang="en-US"/>
          </a:p>
        </p:txBody>
      </p:sp>
    </p:spTree>
    <p:extLst>
      <p:ext uri="{BB962C8B-B14F-4D97-AF65-F5344CB8AC3E}">
        <p14:creationId xmlns:p14="http://schemas.microsoft.com/office/powerpoint/2010/main" val="22568974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19</a:t>
            </a:fld>
            <a:endParaRPr lang="ko-KR" altLang="en-US"/>
          </a:p>
        </p:txBody>
      </p:sp>
    </p:spTree>
    <p:extLst>
      <p:ext uri="{BB962C8B-B14F-4D97-AF65-F5344CB8AC3E}">
        <p14:creationId xmlns:p14="http://schemas.microsoft.com/office/powerpoint/2010/main" val="995326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2</a:t>
            </a:fld>
            <a:endParaRPr lang="ko-KR" altLang="en-US"/>
          </a:p>
        </p:txBody>
      </p:sp>
    </p:spTree>
    <p:extLst>
      <p:ext uri="{BB962C8B-B14F-4D97-AF65-F5344CB8AC3E}">
        <p14:creationId xmlns:p14="http://schemas.microsoft.com/office/powerpoint/2010/main" val="27353826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20</a:t>
            </a:fld>
            <a:endParaRPr lang="ko-KR" altLang="en-US"/>
          </a:p>
        </p:txBody>
      </p:sp>
    </p:spTree>
    <p:extLst>
      <p:ext uri="{BB962C8B-B14F-4D97-AF65-F5344CB8AC3E}">
        <p14:creationId xmlns:p14="http://schemas.microsoft.com/office/powerpoint/2010/main" val="5527013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400" baseline="0" dirty="0" smtClean="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21</a:t>
            </a:fld>
            <a:endParaRPr lang="ko-KR" altLang="en-US"/>
          </a:p>
        </p:txBody>
      </p:sp>
    </p:spTree>
    <p:extLst>
      <p:ext uri="{BB962C8B-B14F-4D97-AF65-F5344CB8AC3E}">
        <p14:creationId xmlns:p14="http://schemas.microsoft.com/office/powerpoint/2010/main" val="24686170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200" kern="1200" dirty="0" smtClean="0">
              <a:solidFill>
                <a:schemeClr val="tx1"/>
              </a:solidFill>
              <a:effectLst/>
              <a:latin typeface="+mn-lt"/>
              <a:ea typeface="+mn-ea"/>
              <a:cs typeface="+mn-cs"/>
            </a:endParaRPr>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22</a:t>
            </a:fld>
            <a:endParaRPr lang="ko-KR" altLang="en-US"/>
          </a:p>
        </p:txBody>
      </p:sp>
    </p:spTree>
    <p:extLst>
      <p:ext uri="{BB962C8B-B14F-4D97-AF65-F5344CB8AC3E}">
        <p14:creationId xmlns:p14="http://schemas.microsoft.com/office/powerpoint/2010/main" val="11852729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23</a:t>
            </a:fld>
            <a:endParaRPr lang="ko-KR" altLang="en-US"/>
          </a:p>
        </p:txBody>
      </p:sp>
    </p:spTree>
    <p:extLst>
      <p:ext uri="{BB962C8B-B14F-4D97-AF65-F5344CB8AC3E}">
        <p14:creationId xmlns:p14="http://schemas.microsoft.com/office/powerpoint/2010/main" val="40804530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24</a:t>
            </a:fld>
            <a:endParaRPr lang="ko-KR" altLang="en-US"/>
          </a:p>
        </p:txBody>
      </p:sp>
    </p:spTree>
    <p:extLst>
      <p:ext uri="{BB962C8B-B14F-4D97-AF65-F5344CB8AC3E}">
        <p14:creationId xmlns:p14="http://schemas.microsoft.com/office/powerpoint/2010/main" val="36151851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25</a:t>
            </a:fld>
            <a:endParaRPr lang="ko-KR" altLang="en-US"/>
          </a:p>
        </p:txBody>
      </p:sp>
    </p:spTree>
    <p:extLst>
      <p:ext uri="{BB962C8B-B14F-4D97-AF65-F5344CB8AC3E}">
        <p14:creationId xmlns:p14="http://schemas.microsoft.com/office/powerpoint/2010/main" val="28097865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26</a:t>
            </a:fld>
            <a:endParaRPr lang="ko-KR" altLang="en-US"/>
          </a:p>
        </p:txBody>
      </p:sp>
    </p:spTree>
    <p:extLst>
      <p:ext uri="{BB962C8B-B14F-4D97-AF65-F5344CB8AC3E}">
        <p14:creationId xmlns:p14="http://schemas.microsoft.com/office/powerpoint/2010/main" val="25214256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sz="1400" baseline="0" dirty="0" smtClean="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27</a:t>
            </a:fld>
            <a:endParaRPr lang="ko-KR" altLang="en-US"/>
          </a:p>
        </p:txBody>
      </p:sp>
    </p:spTree>
    <p:extLst>
      <p:ext uri="{BB962C8B-B14F-4D97-AF65-F5344CB8AC3E}">
        <p14:creationId xmlns:p14="http://schemas.microsoft.com/office/powerpoint/2010/main" val="3088766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3</a:t>
            </a:fld>
            <a:endParaRPr lang="ko-KR" altLang="en-US"/>
          </a:p>
        </p:txBody>
      </p:sp>
    </p:spTree>
    <p:extLst>
      <p:ext uri="{BB962C8B-B14F-4D97-AF65-F5344CB8AC3E}">
        <p14:creationId xmlns:p14="http://schemas.microsoft.com/office/powerpoint/2010/main" val="39538959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4</a:t>
            </a:fld>
            <a:endParaRPr lang="ko-KR" altLang="en-US"/>
          </a:p>
        </p:txBody>
      </p:sp>
    </p:spTree>
    <p:extLst>
      <p:ext uri="{BB962C8B-B14F-4D97-AF65-F5344CB8AC3E}">
        <p14:creationId xmlns:p14="http://schemas.microsoft.com/office/powerpoint/2010/main" val="3672278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sz="1400"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5</a:t>
            </a:fld>
            <a:endParaRPr lang="ko-KR" altLang="en-US"/>
          </a:p>
        </p:txBody>
      </p:sp>
    </p:spTree>
    <p:extLst>
      <p:ext uri="{BB962C8B-B14F-4D97-AF65-F5344CB8AC3E}">
        <p14:creationId xmlns:p14="http://schemas.microsoft.com/office/powerpoint/2010/main" val="33687185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6</a:t>
            </a:fld>
            <a:endParaRPr lang="ko-KR" altLang="en-US"/>
          </a:p>
        </p:txBody>
      </p:sp>
    </p:spTree>
    <p:extLst>
      <p:ext uri="{BB962C8B-B14F-4D97-AF65-F5344CB8AC3E}">
        <p14:creationId xmlns:p14="http://schemas.microsoft.com/office/powerpoint/2010/main" val="2356953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7</a:t>
            </a:fld>
            <a:endParaRPr lang="ko-KR" altLang="en-US"/>
          </a:p>
        </p:txBody>
      </p:sp>
    </p:spTree>
    <p:extLst>
      <p:ext uri="{BB962C8B-B14F-4D97-AF65-F5344CB8AC3E}">
        <p14:creationId xmlns:p14="http://schemas.microsoft.com/office/powerpoint/2010/main" val="4131992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8</a:t>
            </a:fld>
            <a:endParaRPr lang="ko-KR" altLang="en-US"/>
          </a:p>
        </p:txBody>
      </p:sp>
    </p:spTree>
    <p:extLst>
      <p:ext uri="{BB962C8B-B14F-4D97-AF65-F5344CB8AC3E}">
        <p14:creationId xmlns:p14="http://schemas.microsoft.com/office/powerpoint/2010/main" val="11708188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CB2D5015-5173-4524-BC15-98F4A2E9FC9D}" type="slidenum">
              <a:rPr lang="ko-KR" altLang="en-US" smtClean="0"/>
              <a:pPr/>
              <a:t>9</a:t>
            </a:fld>
            <a:endParaRPr lang="ko-KR" altLang="en-US"/>
          </a:p>
        </p:txBody>
      </p:sp>
    </p:spTree>
    <p:extLst>
      <p:ext uri="{BB962C8B-B14F-4D97-AF65-F5344CB8AC3E}">
        <p14:creationId xmlns:p14="http://schemas.microsoft.com/office/powerpoint/2010/main" val="3051665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1285291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583763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3577183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3562227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250720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3494532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1673010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1477249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3721034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583095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76CD7AC7-E5A0-414F-AEB9-E7B75FD42253}" type="datetimeFigureOut">
              <a:rPr lang="ko-KR" altLang="en-US" smtClean="0"/>
              <a:pPr/>
              <a:t>2021-05-04</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3299264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CD7AC7-E5A0-414F-AEB9-E7B75FD42253}" type="datetimeFigureOut">
              <a:rPr lang="ko-KR" altLang="en-US" smtClean="0"/>
              <a:pPr/>
              <a:t>2021-05-04</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1FFA4A-DFC1-4755-BD4C-A0381B017711}" type="slidenum">
              <a:rPr lang="ko-KR" altLang="en-US" smtClean="0"/>
              <a:pPr/>
              <a:t>‹#›</a:t>
            </a:fld>
            <a:endParaRPr lang="ko-KR" altLang="en-US"/>
          </a:p>
        </p:txBody>
      </p:sp>
    </p:spTree>
    <p:extLst>
      <p:ext uri="{BB962C8B-B14F-4D97-AF65-F5344CB8AC3E}">
        <p14:creationId xmlns:p14="http://schemas.microsoft.com/office/powerpoint/2010/main" val="717849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539552" y="1628800"/>
            <a:ext cx="8061548" cy="1611610"/>
          </a:xfrm>
        </p:spPr>
        <p:txBody>
          <a:bodyPr>
            <a:noAutofit/>
          </a:bodyPr>
          <a:lstStyle/>
          <a:p>
            <a:r>
              <a:rPr lang="en-US" altLang="ko-KR" sz="3600" b="1" dirty="0" smtClean="0">
                <a:latin typeface="Times New Roman" pitchFamily="18" charset="0"/>
                <a:cs typeface="Times New Roman" pitchFamily="18" charset="0"/>
              </a:rPr>
              <a:t/>
            </a:r>
            <a:br>
              <a:rPr lang="en-US" altLang="ko-KR" sz="3600" b="1" dirty="0" smtClean="0">
                <a:latin typeface="Times New Roman" pitchFamily="18" charset="0"/>
                <a:cs typeface="Times New Roman" pitchFamily="18" charset="0"/>
              </a:rPr>
            </a:br>
            <a:r>
              <a:rPr lang="en-US" altLang="ko-KR" sz="3200" b="1" dirty="0" smtClean="0">
                <a:latin typeface="Times New Roman" pitchFamily="18" charset="0"/>
                <a:cs typeface="Times New Roman" pitchFamily="18" charset="0"/>
              </a:rPr>
              <a:t>Dynamic Interactions between Trade Globalization and Financial Globalization: </a:t>
            </a:r>
            <a:br>
              <a:rPr lang="en-US" altLang="ko-KR" sz="3200" b="1" dirty="0" smtClean="0">
                <a:latin typeface="Times New Roman" pitchFamily="18" charset="0"/>
                <a:cs typeface="Times New Roman" pitchFamily="18" charset="0"/>
              </a:rPr>
            </a:br>
            <a:r>
              <a:rPr lang="en-US" altLang="ko-KR" sz="3200" b="1" dirty="0" smtClean="0">
                <a:latin typeface="Times New Roman" pitchFamily="18" charset="0"/>
                <a:cs typeface="Times New Roman" pitchFamily="18" charset="0"/>
              </a:rPr>
              <a:t>A Heterogeneous Panel VAR Approach</a:t>
            </a:r>
          </a:p>
        </p:txBody>
      </p:sp>
      <p:sp>
        <p:nvSpPr>
          <p:cNvPr id="3" name="부제목 2"/>
          <p:cNvSpPr>
            <a:spLocks noGrp="1"/>
          </p:cNvSpPr>
          <p:nvPr>
            <p:ph type="subTitle" idx="1"/>
          </p:nvPr>
        </p:nvSpPr>
        <p:spPr>
          <a:xfrm>
            <a:off x="685800" y="4437112"/>
            <a:ext cx="7486600" cy="1296144"/>
          </a:xfrm>
        </p:spPr>
        <p:txBody>
          <a:bodyPr>
            <a:noAutofit/>
          </a:bodyPr>
          <a:lstStyle/>
          <a:p>
            <a:r>
              <a:rPr lang="en-US" altLang="ko-KR" sz="2800" dirty="0" err="1" smtClean="0">
                <a:latin typeface="Times New Roman" pitchFamily="18" charset="0"/>
                <a:cs typeface="Times New Roman" pitchFamily="18" charset="0"/>
              </a:rPr>
              <a:t>Soyoung</a:t>
            </a:r>
            <a:r>
              <a:rPr lang="en-US" altLang="ko-KR" sz="2800" dirty="0" smtClean="0">
                <a:latin typeface="Times New Roman" pitchFamily="18" charset="0"/>
                <a:cs typeface="Times New Roman" pitchFamily="18" charset="0"/>
              </a:rPr>
              <a:t> Kim     Seri Shim       </a:t>
            </a:r>
            <a:r>
              <a:rPr lang="en-US" altLang="ko-KR" sz="2800" dirty="0" err="1" smtClean="0">
                <a:latin typeface="Times New Roman" pitchFamily="18" charset="0"/>
                <a:cs typeface="Times New Roman" pitchFamily="18" charset="0"/>
              </a:rPr>
              <a:t>Donghyun</a:t>
            </a:r>
            <a:r>
              <a:rPr lang="en-US" altLang="ko-KR" sz="2800" dirty="0" smtClean="0">
                <a:latin typeface="Times New Roman" pitchFamily="18" charset="0"/>
                <a:cs typeface="Times New Roman" pitchFamily="18" charset="0"/>
              </a:rPr>
              <a:t> Park</a:t>
            </a:r>
          </a:p>
          <a:p>
            <a:pPr algn="l"/>
            <a:r>
              <a:rPr lang="en-US" altLang="ko-KR" sz="2800" dirty="0" smtClean="0">
                <a:latin typeface="Times New Roman" pitchFamily="18" charset="0"/>
                <a:cs typeface="Times New Roman" pitchFamily="18" charset="0"/>
              </a:rPr>
              <a:t>       SNU                  </a:t>
            </a:r>
            <a:r>
              <a:rPr lang="en-US" altLang="ko-KR" sz="2800" dirty="0" err="1" smtClean="0">
                <a:latin typeface="Times New Roman" pitchFamily="18" charset="0"/>
                <a:cs typeface="Times New Roman" pitchFamily="18" charset="0"/>
              </a:rPr>
              <a:t>SNU</a:t>
            </a:r>
            <a:r>
              <a:rPr lang="en-US" altLang="ko-KR" sz="2800" dirty="0" smtClean="0">
                <a:latin typeface="Times New Roman" pitchFamily="18" charset="0"/>
                <a:cs typeface="Times New Roman" pitchFamily="18" charset="0"/>
              </a:rPr>
              <a:t>                 ADB</a:t>
            </a:r>
            <a:endParaRPr lang="ko-KR" alt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8697757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latin typeface="Times New Roman" pitchFamily="18" charset="0"/>
                <a:cs typeface="Times New Roman" pitchFamily="18" charset="0"/>
              </a:rPr>
              <a:t>Granger-Causality Test</a:t>
            </a:r>
            <a:endParaRPr lang="ko-KR" altLang="en-US" b="1" dirty="0">
              <a:latin typeface="Times New Roman" pitchFamily="18" charset="0"/>
              <a:cs typeface="Times New Roman" pitchFamily="18" charset="0"/>
            </a:endParaRPr>
          </a:p>
        </p:txBody>
      </p:sp>
      <p:sp>
        <p:nvSpPr>
          <p:cNvPr id="3" name="내용 개체 틀 2"/>
          <p:cNvSpPr>
            <a:spLocks noGrp="1"/>
          </p:cNvSpPr>
          <p:nvPr>
            <p:ph idx="1"/>
          </p:nvPr>
        </p:nvSpPr>
        <p:spPr>
          <a:xfrm>
            <a:off x="457200" y="1417638"/>
            <a:ext cx="8229600" cy="4891682"/>
          </a:xfrm>
        </p:spPr>
        <p:txBody>
          <a:bodyPr>
            <a:normAutofit fontScale="85000" lnSpcReduction="20000"/>
          </a:bodyPr>
          <a:lstStyle/>
          <a:p>
            <a:r>
              <a:rPr lang="en-US" altLang="ko-KR" sz="3000" dirty="0" smtClean="0">
                <a:latin typeface="Times New Roman" panose="02020603050405020304" pitchFamily="18" charset="0"/>
                <a:cs typeface="Times New Roman" pitchFamily="18" charset="0"/>
              </a:rPr>
              <a:t>Unit root tests</a:t>
            </a:r>
          </a:p>
          <a:p>
            <a:pPr lvl="1"/>
            <a:r>
              <a:rPr lang="en-US" altLang="ko-KR" sz="2600" dirty="0">
                <a:latin typeface="Times New Roman" panose="02020603050405020304" pitchFamily="18" charset="0"/>
                <a:cs typeface="Times New Roman" panose="02020603050405020304" pitchFamily="18" charset="0"/>
              </a:rPr>
              <a:t>TRADE: The null hypothesis of unit root is rejected at 5% level in 29 out of 39 countries.</a:t>
            </a:r>
          </a:p>
          <a:p>
            <a:pPr lvl="1"/>
            <a:r>
              <a:rPr lang="en-US" altLang="ko-KR" sz="2400" dirty="0">
                <a:latin typeface="Times New Roman" pitchFamily="18" charset="0"/>
                <a:cs typeface="Times New Roman" pitchFamily="18" charset="0"/>
              </a:rPr>
              <a:t>FIN: The null hypothesis of unit root is rejected at 5% level in 20 out of 39 countries</a:t>
            </a:r>
            <a:r>
              <a:rPr lang="en-US" altLang="ko-KR" sz="2400" dirty="0" smtClean="0">
                <a:latin typeface="Times New Roman" pitchFamily="18" charset="0"/>
                <a:cs typeface="Times New Roman" pitchFamily="18" charset="0"/>
              </a:rPr>
              <a:t>.</a:t>
            </a:r>
          </a:p>
          <a:p>
            <a:pPr lvl="1"/>
            <a:r>
              <a:rPr lang="en-US" altLang="ko-KR" sz="2400" dirty="0" smtClean="0">
                <a:latin typeface="Times New Roman" pitchFamily="18" charset="0"/>
                <a:cs typeface="Times New Roman" pitchFamily="18" charset="0"/>
              </a:rPr>
              <a:t>Consider both level and first difference specifications for Granger-causality tests. </a:t>
            </a:r>
            <a:endParaRPr lang="en-US" altLang="ko-KR" sz="2400" dirty="0">
              <a:latin typeface="Times New Roman" pitchFamily="18" charset="0"/>
              <a:cs typeface="Times New Roman" pitchFamily="18" charset="0"/>
            </a:endParaRPr>
          </a:p>
          <a:p>
            <a:r>
              <a:rPr lang="en-US" altLang="ko-KR" sz="3000" dirty="0" smtClean="0">
                <a:latin typeface="Times New Roman" panose="02020603050405020304" pitchFamily="18" charset="0"/>
                <a:cs typeface="Times New Roman" pitchFamily="18" charset="0"/>
              </a:rPr>
              <a:t>Granger-Causality Test</a:t>
            </a:r>
            <a:endParaRPr lang="en-US" altLang="ko-KR" sz="2400" dirty="0">
              <a:latin typeface="Times New Roman" pitchFamily="18" charset="0"/>
              <a:cs typeface="Times New Roman" pitchFamily="18" charset="0"/>
            </a:endParaRPr>
          </a:p>
          <a:p>
            <a:pPr lvl="1"/>
            <a:r>
              <a:rPr lang="en-US" altLang="ko-KR" sz="2400" dirty="0" smtClean="0">
                <a:latin typeface="Times New Roman" panose="02020603050405020304" pitchFamily="18" charset="0"/>
                <a:cs typeface="Times New Roman" pitchFamily="18" charset="0"/>
              </a:rPr>
              <a:t>The null hypothesis that TRADE does not Granger-cause FIN is rejected at 5 % level in 8 and 9 countries (for level and difference specifications, respectively).</a:t>
            </a:r>
          </a:p>
          <a:p>
            <a:pPr lvl="1"/>
            <a:r>
              <a:rPr lang="en-US" altLang="ko-KR" sz="2400" dirty="0" smtClean="0">
                <a:latin typeface="Times New Roman" panose="02020603050405020304" pitchFamily="18" charset="0"/>
                <a:cs typeface="Times New Roman" pitchFamily="18" charset="0"/>
              </a:rPr>
              <a:t>The null hypothesis of FIN does not Granger-cause TRADE is rejected at 5% level in 19 and 12 countries (for level and difference specifications, respectively).</a:t>
            </a:r>
          </a:p>
          <a:p>
            <a:pPr lvl="1"/>
            <a:r>
              <a:rPr lang="en-US" altLang="ko-KR" sz="2400" dirty="0" smtClean="0">
                <a:latin typeface="Times New Roman" panose="02020603050405020304" pitchFamily="18" charset="0"/>
                <a:cs typeface="Times New Roman" pitchFamily="18" charset="0"/>
              </a:rPr>
              <a:t>The results are mixed and vary across countries, showing a clear heterogeneity across countries in terms of the interactions between trade and financial integration.</a:t>
            </a:r>
          </a:p>
        </p:txBody>
      </p:sp>
    </p:spTree>
    <p:extLst>
      <p:ext uri="{BB962C8B-B14F-4D97-AF65-F5344CB8AC3E}">
        <p14:creationId xmlns:p14="http://schemas.microsoft.com/office/powerpoint/2010/main" val="1401298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578187" y="404664"/>
            <a:ext cx="2416224" cy="707886"/>
          </a:xfrm>
          <a:prstGeom prst="rect">
            <a:avLst/>
          </a:prstGeom>
        </p:spPr>
        <p:txBody>
          <a:bodyPr wrap="square">
            <a:spAutoFit/>
          </a:bodyPr>
          <a:lstStyle/>
          <a:p>
            <a:r>
              <a:rPr lang="en-US" altLang="ko-KR" sz="2000" b="1" dirty="0" smtClean="0">
                <a:latin typeface="Times New Roman" panose="02020603050405020304" pitchFamily="18" charset="0"/>
                <a:cs typeface="Times New Roman" panose="02020603050405020304" pitchFamily="18" charset="0"/>
              </a:rPr>
              <a:t>Table 3. Granger-Causality Test</a:t>
            </a:r>
            <a:endParaRPr lang="ko-KR" altLang="en-US" sz="2000" b="1" dirty="0">
              <a:latin typeface="Times New Roman" panose="02020603050405020304" pitchFamily="18" charset="0"/>
              <a:cs typeface="Times New Roman" panose="02020603050405020304" pitchFamily="18" charset="0"/>
            </a:endParaRPr>
          </a:p>
        </p:txBody>
      </p:sp>
      <p:sp>
        <p:nvSpPr>
          <p:cNvPr id="4" name="직사각형 3"/>
          <p:cNvSpPr/>
          <p:nvPr/>
        </p:nvSpPr>
        <p:spPr>
          <a:xfrm>
            <a:off x="643608" y="5229200"/>
            <a:ext cx="2560240" cy="1200329"/>
          </a:xfrm>
          <a:prstGeom prst="rect">
            <a:avLst/>
          </a:prstGeom>
        </p:spPr>
        <p:txBody>
          <a:bodyPr wrap="square">
            <a:spAutoFit/>
          </a:bodyPr>
          <a:lstStyle/>
          <a:p>
            <a:r>
              <a:rPr lang="en-US" altLang="ko-KR" dirty="0">
                <a:latin typeface="Times New Roman" panose="02020603050405020304" pitchFamily="18" charset="0"/>
                <a:ea typeface="바탕" panose="02030600000101010101" pitchFamily="18" charset="-127"/>
                <a:cs typeface="Times New Roman" panose="02020603050405020304" pitchFamily="18" charset="0"/>
              </a:rPr>
              <a:t>Note: </a:t>
            </a:r>
            <a:r>
              <a:rPr lang="en-US" altLang="ko-KR" dirty="0">
                <a:latin typeface="Times New Roman" panose="02020603050405020304" pitchFamily="18" charset="0"/>
                <a:cs typeface="Times New Roman" panose="02020603050405020304" pitchFamily="18" charset="0"/>
              </a:rPr>
              <a:t>***,**,* indicate statistical significance at the 0.01, 0.05, 0.1 level, respectively</a:t>
            </a:r>
            <a:r>
              <a:rPr lang="en-US" altLang="ko-KR" dirty="0" smtClean="0">
                <a:latin typeface="Times New Roman" panose="02020603050405020304" pitchFamily="18" charset="0"/>
                <a:cs typeface="Times New Roman" panose="02020603050405020304" pitchFamily="18" charset="0"/>
              </a:rPr>
              <a:t>.</a:t>
            </a:r>
            <a:endParaRPr lang="ko-KR" altLang="en-US" dirty="0">
              <a:latin typeface="Times New Roman" panose="02020603050405020304" pitchFamily="18" charset="0"/>
              <a:cs typeface="Times New Roman" panose="02020603050405020304" pitchFamily="18" charset="0"/>
            </a:endParaRPr>
          </a:p>
        </p:txBody>
      </p:sp>
      <p:pic>
        <p:nvPicPr>
          <p:cNvPr id="2" name="그림 1"/>
          <p:cNvPicPr>
            <a:picLocks noChangeAspect="1"/>
          </p:cNvPicPr>
          <p:nvPr/>
        </p:nvPicPr>
        <p:blipFill>
          <a:blip r:embed="rId3"/>
          <a:stretch>
            <a:fillRect/>
          </a:stretch>
        </p:blipFill>
        <p:spPr>
          <a:xfrm>
            <a:off x="2928989" y="0"/>
            <a:ext cx="5171403" cy="6858000"/>
          </a:xfrm>
          <a:prstGeom prst="rect">
            <a:avLst/>
          </a:prstGeom>
        </p:spPr>
      </p:pic>
    </p:spTree>
    <p:extLst>
      <p:ext uri="{BB962C8B-B14F-4D97-AF65-F5344CB8AC3E}">
        <p14:creationId xmlns:p14="http://schemas.microsoft.com/office/powerpoint/2010/main" val="22290510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latin typeface="Times New Roman" pitchFamily="18" charset="0"/>
                <a:cs typeface="Times New Roman" pitchFamily="18" charset="0"/>
              </a:rPr>
              <a:t>Heterogeneous Panel VAR</a:t>
            </a:r>
            <a:endParaRPr lang="ko-KR" altLang="en-US" b="1"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3" name="내용 개체 틀 2"/>
              <p:cNvSpPr>
                <a:spLocks noGrp="1"/>
              </p:cNvSpPr>
              <p:nvPr>
                <p:ph idx="1"/>
              </p:nvPr>
            </p:nvSpPr>
            <p:spPr>
              <a:xfrm>
                <a:off x="457200" y="1600200"/>
                <a:ext cx="8229600" cy="4709120"/>
              </a:xfrm>
            </p:spPr>
            <p:txBody>
              <a:bodyPr>
                <a:normAutofit fontScale="70000" lnSpcReduction="20000"/>
              </a:bodyPr>
              <a:lstStyle/>
              <a:p>
                <a:r>
                  <a:rPr lang="en-US" altLang="ko-KR" sz="2800" dirty="0" smtClean="0">
                    <a:latin typeface="Times New Roman" panose="02020603050405020304" pitchFamily="18" charset="0"/>
                    <a:cs typeface="Times New Roman" panose="02020603050405020304" pitchFamily="18" charset="0"/>
                  </a:rPr>
                  <a:t>Panel VAR allowing full heterogeneity across countries</a:t>
                </a:r>
              </a:p>
              <a:p>
                <a:r>
                  <a:rPr lang="en-US" altLang="ko-KR" sz="2800" dirty="0" smtClean="0">
                    <a:latin typeface="Times New Roman" panose="02020603050405020304" pitchFamily="18" charset="0"/>
                    <a:cs typeface="Times New Roman" panose="02020603050405020304" pitchFamily="18" charset="0"/>
                  </a:rPr>
                  <a:t>Following Canova (2007) and Canova and </a:t>
                </a:r>
                <a:r>
                  <a:rPr lang="en-US" altLang="ko-KR" sz="2800" dirty="0" err="1" smtClean="0">
                    <a:latin typeface="Times New Roman" panose="02020603050405020304" pitchFamily="18" charset="0"/>
                    <a:cs typeface="Times New Roman" panose="02020603050405020304" pitchFamily="18" charset="0"/>
                  </a:rPr>
                  <a:t>Ciccareli</a:t>
                </a:r>
                <a:r>
                  <a:rPr lang="en-US" altLang="ko-KR" sz="2800" dirty="0" smtClean="0">
                    <a:latin typeface="Times New Roman" panose="02020603050405020304" pitchFamily="18" charset="0"/>
                    <a:cs typeface="Times New Roman" panose="02020603050405020304" pitchFamily="18" charset="0"/>
                  </a:rPr>
                  <a:t> (2013), we compute the impulse response for each country and average them over the cross-section since T is relatively large in our case. </a:t>
                </a:r>
              </a:p>
              <a:p>
                <a:r>
                  <a:rPr lang="en-US" altLang="ko-KR" sz="2800" dirty="0" smtClean="0">
                    <a:latin typeface="Times New Roman" panose="02020603050405020304" pitchFamily="18" charset="0"/>
                    <a:cs typeface="Times New Roman" panose="02020603050405020304" pitchFamily="18" charset="0"/>
                    <a:sym typeface="Symbol" panose="05050102010706020507" pitchFamily="18" charset="2"/>
                  </a:rPr>
                  <a:t>: the vector that collects the population mean parameters, </a:t>
                </a:r>
                <a:r>
                  <a:rPr lang="en-US" altLang="ko-KR" sz="2800" baseline="30000" dirty="0" err="1" smtClean="0">
                    <a:latin typeface="Times New Roman" panose="02020603050405020304" pitchFamily="18" charset="0"/>
                    <a:cs typeface="Times New Roman" panose="02020603050405020304" pitchFamily="18" charset="0"/>
                    <a:sym typeface="Symbol" panose="05050102010706020507" pitchFamily="18" charset="2"/>
                  </a:rPr>
                  <a:t>i</a:t>
                </a:r>
                <a:r>
                  <a:rPr lang="en-US" altLang="ko-KR" sz="2800" dirty="0">
                    <a:latin typeface="Times New Roman" panose="02020603050405020304" pitchFamily="18" charset="0"/>
                    <a:cs typeface="Times New Roman" panose="02020603050405020304" pitchFamily="18" charset="0"/>
                    <a:sym typeface="Symbol" panose="05050102010706020507" pitchFamily="18" charset="2"/>
                  </a:rPr>
                  <a:t> : the </a:t>
                </a:r>
                <a:r>
                  <a:rPr lang="en-US" altLang="ko-KR" sz="2800" dirty="0" smtClean="0">
                    <a:latin typeface="Times New Roman" panose="02020603050405020304" pitchFamily="18" charset="0"/>
                    <a:cs typeface="Times New Roman" panose="02020603050405020304" pitchFamily="18" charset="0"/>
                    <a:sym typeface="Symbol" panose="05050102010706020507" pitchFamily="18" charset="2"/>
                  </a:rPr>
                  <a:t>same vector for country </a:t>
                </a:r>
                <a:r>
                  <a:rPr lang="en-US" altLang="ko-KR" sz="2800" dirty="0" err="1" smtClean="0">
                    <a:latin typeface="Times New Roman" panose="02020603050405020304" pitchFamily="18" charset="0"/>
                    <a:cs typeface="Times New Roman" panose="02020603050405020304" pitchFamily="18" charset="0"/>
                    <a:sym typeface="Symbol" panose="05050102010706020507" pitchFamily="18" charset="2"/>
                  </a:rPr>
                  <a:t>i</a:t>
                </a:r>
                <a:r>
                  <a:rPr lang="en-US" altLang="ko-KR" sz="2800" dirty="0" smtClean="0">
                    <a:latin typeface="Times New Roman" panose="02020603050405020304" pitchFamily="18" charset="0"/>
                    <a:cs typeface="Times New Roman" panose="02020603050405020304" pitchFamily="18" charset="0"/>
                    <a:sym typeface="Symbol" panose="05050102010706020507" pitchFamily="18" charset="2"/>
                  </a:rPr>
                  <a:t>=1…I</a:t>
                </a:r>
              </a:p>
              <a:p>
                <a:r>
                  <a:rPr lang="en-US" altLang="ko-KR" sz="2800" dirty="0" err="1" smtClean="0">
                    <a:latin typeface="Times New Roman" panose="02020603050405020304" pitchFamily="18" charset="0"/>
                    <a:cs typeface="Times New Roman" panose="02020603050405020304" pitchFamily="18" charset="0"/>
                    <a:sym typeface="Symbol" panose="05050102010706020507" pitchFamily="18" charset="2"/>
                  </a:rPr>
                  <a:t>h</a:t>
                </a:r>
                <a:r>
                  <a:rPr lang="en-US" altLang="ko-KR" sz="2800" baseline="-25000" dirty="0" err="1" smtClean="0">
                    <a:latin typeface="Times New Roman" panose="02020603050405020304" pitchFamily="18" charset="0"/>
                    <a:cs typeface="Times New Roman" panose="02020603050405020304" pitchFamily="18" charset="0"/>
                    <a:sym typeface="Symbol" panose="05050102010706020507" pitchFamily="18" charset="2"/>
                  </a:rPr>
                  <a:t>k</a:t>
                </a:r>
                <a:r>
                  <a:rPr lang="en-US" altLang="ko-KR" sz="2800" dirty="0">
                    <a:latin typeface="Times New Roman" panose="02020603050405020304" pitchFamily="18" charset="0"/>
                    <a:cs typeface="Times New Roman" panose="02020603050405020304" pitchFamily="18" charset="0"/>
                    <a:sym typeface="Symbol" panose="05050102010706020507" pitchFamily="18" charset="2"/>
                  </a:rPr>
                  <a:t> : </a:t>
                </a:r>
                <a:r>
                  <a:rPr lang="en-US" altLang="ko-KR" sz="2800" dirty="0" smtClean="0">
                    <a:latin typeface="Times New Roman" panose="02020603050405020304" pitchFamily="18" charset="0"/>
                    <a:cs typeface="Times New Roman" panose="02020603050405020304" pitchFamily="18" charset="0"/>
                    <a:sym typeface="Symbol" panose="05050102010706020507" pitchFamily="18" charset="2"/>
                  </a:rPr>
                  <a:t>impulse response function at horizon k = 1…K</a:t>
                </a:r>
              </a:p>
              <a:p>
                <a:r>
                  <a:rPr lang="en-US" altLang="ko-KR" sz="2800" dirty="0" smtClean="0">
                    <a:latin typeface="Times New Roman" panose="02020603050405020304" pitchFamily="18" charset="0"/>
                    <a:cs typeface="Times New Roman" panose="02020603050405020304" pitchFamily="18" charset="0"/>
                    <a:sym typeface="Symbol" panose="05050102010706020507" pitchFamily="18" charset="2"/>
                  </a:rPr>
                  <a:t>Assume </a:t>
                </a:r>
                <a14:m>
                  <m:oMath xmlns:m="http://schemas.openxmlformats.org/officeDocument/2006/math">
                    <m:sSub>
                      <m:sSubPr>
                        <m:ctrlPr>
                          <a:rPr lang="ko-KR" altLang="ko-KR" sz="2800" i="1">
                            <a:latin typeface="Cambria Math" panose="02040503050406030204" pitchFamily="18" charset="0"/>
                          </a:rPr>
                        </m:ctrlPr>
                      </m:sSubPr>
                      <m:e>
                        <m:r>
                          <a:rPr lang="en-US" altLang="ko-KR" sz="2800" i="1">
                            <a:latin typeface="Cambria Math" panose="02040503050406030204" pitchFamily="18" charset="0"/>
                          </a:rPr>
                          <m:t>h</m:t>
                        </m:r>
                      </m:e>
                      <m:sub>
                        <m:r>
                          <a:rPr lang="en-US" altLang="ko-KR" sz="2800" i="1">
                            <a:latin typeface="Cambria Math" panose="02040503050406030204" pitchFamily="18" charset="0"/>
                          </a:rPr>
                          <m:t>𝑘</m:t>
                        </m:r>
                      </m:sub>
                    </m:sSub>
                    <m:d>
                      <m:dPr>
                        <m:ctrlPr>
                          <a:rPr lang="ko-KR" altLang="ko-KR" sz="2800" i="1">
                            <a:latin typeface="Cambria Math" panose="02040503050406030204" pitchFamily="18" charset="0"/>
                          </a:rPr>
                        </m:ctrlPr>
                      </m:dPr>
                      <m:e>
                        <m:sSup>
                          <m:sSupPr>
                            <m:ctrlPr>
                              <a:rPr lang="ko-KR" altLang="ko-KR" sz="2800" i="1">
                                <a:latin typeface="Cambria Math" panose="02040503050406030204" pitchFamily="18" charset="0"/>
                              </a:rPr>
                            </m:ctrlPr>
                          </m:sSupPr>
                          <m:e>
                            <m:r>
                              <a:rPr lang="en-US" altLang="ko-KR" sz="2800" i="1">
                                <a:latin typeface="Cambria Math" panose="02040503050406030204" pitchFamily="18" charset="0"/>
                                <a:sym typeface="Symbol" panose="05050102010706020507" pitchFamily="18" charset="2"/>
                              </a:rPr>
                              <m:t></m:t>
                            </m:r>
                          </m:e>
                          <m:sup>
                            <m:r>
                              <a:rPr lang="en-US" altLang="ko-KR" sz="2800" i="1">
                                <a:latin typeface="Cambria Math" panose="02040503050406030204" pitchFamily="18" charset="0"/>
                              </a:rPr>
                              <m:t>𝑖</m:t>
                            </m:r>
                          </m:sup>
                        </m:sSup>
                      </m:e>
                    </m:d>
                    <m:r>
                      <a:rPr lang="en-US" altLang="ko-KR" sz="2800" i="1">
                        <a:latin typeface="Cambria Math" panose="02040503050406030204" pitchFamily="18" charset="0"/>
                      </a:rPr>
                      <m:t>=</m:t>
                    </m:r>
                    <m:sSub>
                      <m:sSubPr>
                        <m:ctrlPr>
                          <a:rPr lang="ko-KR" altLang="ko-KR" sz="2800" i="1">
                            <a:latin typeface="Cambria Math" panose="02040503050406030204" pitchFamily="18" charset="0"/>
                          </a:rPr>
                        </m:ctrlPr>
                      </m:sSubPr>
                      <m:e>
                        <m:r>
                          <a:rPr lang="en-US" altLang="ko-KR" sz="2800" i="1">
                            <a:latin typeface="Cambria Math" panose="02040503050406030204" pitchFamily="18" charset="0"/>
                          </a:rPr>
                          <m:t>h</m:t>
                        </m:r>
                      </m:e>
                      <m:sub>
                        <m:r>
                          <a:rPr lang="en-US" altLang="ko-KR" sz="2800" i="1">
                            <a:latin typeface="Cambria Math" panose="02040503050406030204" pitchFamily="18" charset="0"/>
                          </a:rPr>
                          <m:t>𝑘</m:t>
                        </m:r>
                      </m:sub>
                    </m:sSub>
                    <m:d>
                      <m:dPr>
                        <m:ctrlPr>
                          <a:rPr lang="ko-KR" altLang="ko-KR" sz="2800" i="1">
                            <a:latin typeface="Cambria Math" panose="02040503050406030204" pitchFamily="18" charset="0"/>
                          </a:rPr>
                        </m:ctrlPr>
                      </m:dPr>
                      <m:e>
                        <m:r>
                          <a:rPr lang="en-US" altLang="ko-KR" sz="2800" i="1">
                            <a:latin typeface="Cambria Math" panose="02040503050406030204" pitchFamily="18" charset="0"/>
                            <a:sym typeface="Symbol" panose="05050102010706020507" pitchFamily="18" charset="2"/>
                          </a:rPr>
                          <m:t></m:t>
                        </m:r>
                      </m:e>
                    </m:d>
                    <m:r>
                      <a:rPr lang="en-US" altLang="ko-KR" sz="2800" i="1">
                        <a:latin typeface="Cambria Math" panose="02040503050406030204" pitchFamily="18" charset="0"/>
                      </a:rPr>
                      <m:t>+</m:t>
                    </m:r>
                    <m:sSubSup>
                      <m:sSubSupPr>
                        <m:ctrlPr>
                          <a:rPr lang="ko-KR" altLang="ko-KR" sz="2800" i="1">
                            <a:latin typeface="Cambria Math" panose="02040503050406030204" pitchFamily="18" charset="0"/>
                          </a:rPr>
                        </m:ctrlPr>
                      </m:sSubSupPr>
                      <m:e>
                        <m:r>
                          <a:rPr lang="en-US" altLang="ko-KR" sz="2800" i="1">
                            <a:latin typeface="Cambria Math" panose="02040503050406030204" pitchFamily="18" charset="0"/>
                          </a:rPr>
                          <m:t>𝜈</m:t>
                        </m:r>
                      </m:e>
                      <m:sub>
                        <m:r>
                          <a:rPr lang="en-US" altLang="ko-KR" sz="2800" i="1">
                            <a:latin typeface="Cambria Math" panose="02040503050406030204" pitchFamily="18" charset="0"/>
                          </a:rPr>
                          <m:t>h𝑘</m:t>
                        </m:r>
                      </m:sub>
                      <m:sup>
                        <m:r>
                          <a:rPr lang="en-US" altLang="ko-KR" sz="2800" i="1">
                            <a:latin typeface="Cambria Math" panose="02040503050406030204" pitchFamily="18" charset="0"/>
                          </a:rPr>
                          <m:t>𝑖</m:t>
                        </m:r>
                      </m:sup>
                    </m:sSubSup>
                  </m:oMath>
                </a14:m>
                <a:r>
                  <a:rPr lang="en-US" altLang="ko-KR" sz="2800" dirty="0" smtClean="0">
                    <a:latin typeface="Times New Roman" panose="02020603050405020304" pitchFamily="18" charset="0"/>
                    <a:cs typeface="Times New Roman" panose="02020603050405020304" pitchFamily="18" charset="0"/>
                  </a:rPr>
                  <a:t> where </a:t>
                </a:r>
                <a14:m>
                  <m:oMath xmlns:m="http://schemas.openxmlformats.org/officeDocument/2006/math">
                    <m:sSubSup>
                      <m:sSubSupPr>
                        <m:ctrlPr>
                          <a:rPr lang="ko-KR" altLang="ko-KR" sz="2800" i="1">
                            <a:latin typeface="Cambria Math" panose="02040503050406030204" pitchFamily="18" charset="0"/>
                          </a:rPr>
                        </m:ctrlPr>
                      </m:sSubSupPr>
                      <m:e>
                        <m:r>
                          <a:rPr lang="en-US" altLang="ko-KR" sz="2800" i="1">
                            <a:latin typeface="Cambria Math" panose="02040503050406030204" pitchFamily="18" charset="0"/>
                          </a:rPr>
                          <m:t>𝜈</m:t>
                        </m:r>
                      </m:e>
                      <m:sub>
                        <m:r>
                          <a:rPr lang="en-US" altLang="ko-KR" sz="2800" i="1">
                            <a:latin typeface="Cambria Math" panose="02040503050406030204" pitchFamily="18" charset="0"/>
                          </a:rPr>
                          <m:t>h𝑘</m:t>
                        </m:r>
                      </m:sub>
                      <m:sup>
                        <m:r>
                          <a:rPr lang="en-US" altLang="ko-KR" sz="2800" i="1">
                            <a:latin typeface="Cambria Math" panose="02040503050406030204" pitchFamily="18" charset="0"/>
                          </a:rPr>
                          <m:t>𝑖</m:t>
                        </m:r>
                      </m:sup>
                    </m:sSubSup>
                  </m:oMath>
                </a14:m>
                <a:r>
                  <a:rPr lang="en-US" altLang="ko-KR" sz="2800" dirty="0">
                    <a:latin typeface="Times New Roman" panose="02020603050405020304" pitchFamily="18" charset="0"/>
                    <a:cs typeface="Times New Roman" panose="02020603050405020304" pitchFamily="18" charset="0"/>
                  </a:rPr>
                  <a:t>, </a:t>
                </a:r>
                <a14:m>
                  <m:oMath xmlns:m="http://schemas.openxmlformats.org/officeDocument/2006/math">
                    <m:r>
                      <a:rPr lang="en-US" altLang="ko-KR" sz="2800" i="1">
                        <a:latin typeface="Cambria Math" panose="02040503050406030204" pitchFamily="18" charset="0"/>
                      </a:rPr>
                      <m:t>𝑖</m:t>
                    </m:r>
                    <m:r>
                      <a:rPr lang="en-US" altLang="ko-KR" sz="2800" i="1">
                        <a:latin typeface="Cambria Math" panose="02040503050406030204" pitchFamily="18" charset="0"/>
                      </a:rPr>
                      <m:t>=1,…,</m:t>
                    </m:r>
                    <m:r>
                      <a:rPr lang="en-US" altLang="ko-KR" sz="2800" i="1">
                        <a:latin typeface="Cambria Math" panose="02040503050406030204" pitchFamily="18" charset="0"/>
                      </a:rPr>
                      <m:t>𝐼</m:t>
                    </m:r>
                  </m:oMath>
                </a14:m>
                <a:r>
                  <a:rPr lang="en-US" altLang="ko-KR" sz="2800" dirty="0">
                    <a:latin typeface="Times New Roman" panose="02020603050405020304" pitchFamily="18" charset="0"/>
                    <a:cs typeface="Times New Roman" panose="02020603050405020304" pitchFamily="18" charset="0"/>
                  </a:rPr>
                  <a:t>,</a:t>
                </a:r>
                <a14:m>
                  <m:oMath xmlns:m="http://schemas.openxmlformats.org/officeDocument/2006/math">
                    <m:r>
                      <a:rPr lang="en-US" altLang="ko-KR" sz="2800" i="1">
                        <a:latin typeface="Cambria Math" panose="02040503050406030204" pitchFamily="18" charset="0"/>
                      </a:rPr>
                      <m:t> </m:t>
                    </m:r>
                    <m:r>
                      <a:rPr lang="en-US" altLang="ko-KR" sz="2800" i="1">
                        <a:latin typeface="Cambria Math" panose="02040503050406030204" pitchFamily="18" charset="0"/>
                      </a:rPr>
                      <m:t>𝑘</m:t>
                    </m:r>
                    <m:r>
                      <a:rPr lang="en-US" altLang="ko-KR" sz="2800" i="1">
                        <a:latin typeface="Cambria Math" panose="02040503050406030204" pitchFamily="18" charset="0"/>
                      </a:rPr>
                      <m:t>=1,…,</m:t>
                    </m:r>
                    <m:r>
                      <a:rPr lang="en-US" altLang="ko-KR" sz="2800" i="1">
                        <a:latin typeface="Cambria Math" panose="02040503050406030204" pitchFamily="18" charset="0"/>
                      </a:rPr>
                      <m:t>𝐾</m:t>
                    </m:r>
                  </m:oMath>
                </a14:m>
                <a:r>
                  <a:rPr lang="en-US" altLang="ko-KR" sz="2800" dirty="0">
                    <a:latin typeface="Times New Roman" panose="02020603050405020304" pitchFamily="18" charset="0"/>
                    <a:cs typeface="Times New Roman" panose="02020603050405020304" pitchFamily="18" charset="0"/>
                  </a:rPr>
                  <a:t> are </a:t>
                </a:r>
                <a:r>
                  <a:rPr lang="en-US" altLang="ko-KR" sz="2800" i="1" dirty="0" err="1">
                    <a:latin typeface="Times New Roman" panose="02020603050405020304" pitchFamily="18" charset="0"/>
                    <a:cs typeface="Times New Roman" panose="02020603050405020304" pitchFamily="18" charset="0"/>
                  </a:rPr>
                  <a:t>iid</a:t>
                </a:r>
                <a:r>
                  <a:rPr lang="en-US" altLang="ko-KR" sz="2800" dirty="0">
                    <a:latin typeface="Times New Roman" panose="02020603050405020304" pitchFamily="18" charset="0"/>
                    <a:cs typeface="Times New Roman" panose="02020603050405020304" pitchFamily="18" charset="0"/>
                  </a:rPr>
                  <a:t> (0,</a:t>
                </a:r>
                <a:r>
                  <a:rPr lang="en-US" altLang="ko-KR" sz="2800" dirty="0">
                    <a:latin typeface="Times New Roman" panose="02020603050405020304" pitchFamily="18" charset="0"/>
                    <a:cs typeface="Times New Roman" panose="02020603050405020304" pitchFamily="18" charset="0"/>
                    <a:sym typeface="Symbol" panose="05050102010706020507" pitchFamily="18" charset="2"/>
                  </a:rPr>
                  <a:t></a:t>
                </a:r>
                <a:r>
                  <a:rPr lang="en-US" altLang="ko-KR" sz="2800" i="1" baseline="-25000" dirty="0">
                    <a:latin typeface="Times New Roman" panose="02020603050405020304" pitchFamily="18" charset="0"/>
                    <a:cs typeface="Times New Roman" panose="02020603050405020304" pitchFamily="18" charset="0"/>
                  </a:rPr>
                  <a:t>k</a:t>
                </a:r>
                <a:r>
                  <a:rPr lang="en-US" altLang="ko-KR" sz="2800" baseline="30000" dirty="0">
                    <a:latin typeface="Times New Roman" panose="02020603050405020304" pitchFamily="18" charset="0"/>
                    <a:cs typeface="Times New Roman" panose="02020603050405020304" pitchFamily="18" charset="0"/>
                  </a:rPr>
                  <a:t>2</a:t>
                </a:r>
                <a:r>
                  <a:rPr lang="en-US" altLang="ko-KR" sz="2800" dirty="0" smtClean="0">
                    <a:latin typeface="Times New Roman" panose="02020603050405020304" pitchFamily="18" charset="0"/>
                    <a:cs typeface="Times New Roman" panose="02020603050405020304" pitchFamily="18" charset="0"/>
                  </a:rPr>
                  <a:t>)</a:t>
                </a:r>
              </a:p>
              <a:p>
                <a:r>
                  <a:rPr lang="en-US" altLang="ko-KR" sz="2800" dirty="0" smtClean="0">
                    <a:latin typeface="Times New Roman" panose="02020603050405020304" pitchFamily="18" charset="0"/>
                    <a:cs typeface="Times New Roman" panose="02020603050405020304" pitchFamily="18" charset="0"/>
                  </a:rPr>
                  <a:t>The average time series estimator suggested by Canova (2007): </a:t>
                </a:r>
                <a14:m>
                  <m:oMath xmlns:m="http://schemas.openxmlformats.org/officeDocument/2006/math">
                    <m:sSub>
                      <m:sSubPr>
                        <m:ctrlPr>
                          <a:rPr lang="ko-KR" altLang="ko-KR" sz="2800" i="1">
                            <a:latin typeface="Cambria Math" panose="02040503050406030204" pitchFamily="18" charset="0"/>
                          </a:rPr>
                        </m:ctrlPr>
                      </m:sSubPr>
                      <m:e>
                        <m:acc>
                          <m:accPr>
                            <m:chr m:val="̂"/>
                            <m:ctrlPr>
                              <a:rPr lang="ko-KR" altLang="ko-KR" sz="2800" i="1">
                                <a:latin typeface="Cambria Math" panose="02040503050406030204" pitchFamily="18" charset="0"/>
                              </a:rPr>
                            </m:ctrlPr>
                          </m:accPr>
                          <m:e>
                            <m:r>
                              <a:rPr lang="en-US" altLang="ko-KR" sz="2800" i="1">
                                <a:latin typeface="Cambria Math" panose="02040503050406030204" pitchFamily="18" charset="0"/>
                              </a:rPr>
                              <m:t>h</m:t>
                            </m:r>
                          </m:e>
                        </m:acc>
                      </m:e>
                      <m:sub>
                        <m:r>
                          <a:rPr lang="en-US" altLang="ko-KR" sz="2800" i="1">
                            <a:latin typeface="Cambria Math" panose="02040503050406030204" pitchFamily="18" charset="0"/>
                          </a:rPr>
                          <m:t>𝑘</m:t>
                        </m:r>
                      </m:sub>
                    </m:sSub>
                    <m:r>
                      <a:rPr lang="en-US" altLang="ko-KR" sz="2800" i="1">
                        <a:latin typeface="Cambria Math" panose="02040503050406030204" pitchFamily="18" charset="0"/>
                      </a:rPr>
                      <m:t>=</m:t>
                    </m:r>
                    <m:f>
                      <m:fPr>
                        <m:ctrlPr>
                          <a:rPr lang="ko-KR" altLang="ko-KR" sz="2800" i="1">
                            <a:latin typeface="Cambria Math" panose="02040503050406030204" pitchFamily="18" charset="0"/>
                          </a:rPr>
                        </m:ctrlPr>
                      </m:fPr>
                      <m:num>
                        <m:r>
                          <a:rPr lang="en-US" altLang="ko-KR" sz="2800" i="1">
                            <a:latin typeface="Cambria Math" panose="02040503050406030204" pitchFamily="18" charset="0"/>
                          </a:rPr>
                          <m:t>1</m:t>
                        </m:r>
                      </m:num>
                      <m:den>
                        <m:r>
                          <a:rPr lang="en-US" altLang="ko-KR" sz="2800" i="1">
                            <a:latin typeface="Cambria Math" panose="02040503050406030204" pitchFamily="18" charset="0"/>
                          </a:rPr>
                          <m:t>𝐼</m:t>
                        </m:r>
                      </m:den>
                    </m:f>
                    <m:nary>
                      <m:naryPr>
                        <m:chr m:val="∑"/>
                        <m:limLoc m:val="undOvr"/>
                        <m:ctrlPr>
                          <a:rPr lang="ko-KR" altLang="ko-KR" sz="2800" i="1">
                            <a:latin typeface="Cambria Math" panose="02040503050406030204" pitchFamily="18" charset="0"/>
                          </a:rPr>
                        </m:ctrlPr>
                      </m:naryPr>
                      <m:sub>
                        <m:r>
                          <a:rPr lang="en-US" altLang="ko-KR" sz="2800" i="1">
                            <a:latin typeface="Cambria Math" panose="02040503050406030204" pitchFamily="18" charset="0"/>
                          </a:rPr>
                          <m:t>𝑖</m:t>
                        </m:r>
                        <m:r>
                          <a:rPr lang="en-US" altLang="ko-KR" sz="2800" i="1">
                            <a:latin typeface="Cambria Math" panose="02040503050406030204" pitchFamily="18" charset="0"/>
                          </a:rPr>
                          <m:t>=1</m:t>
                        </m:r>
                      </m:sub>
                      <m:sup>
                        <m:r>
                          <a:rPr lang="en-US" altLang="ko-KR" sz="2800" i="1">
                            <a:latin typeface="Cambria Math" panose="02040503050406030204" pitchFamily="18" charset="0"/>
                          </a:rPr>
                          <m:t>𝐼</m:t>
                        </m:r>
                      </m:sup>
                      <m:e>
                        <m:sSub>
                          <m:sSubPr>
                            <m:ctrlPr>
                              <a:rPr lang="ko-KR" altLang="ko-KR" sz="2800" i="1">
                                <a:latin typeface="Cambria Math" panose="02040503050406030204" pitchFamily="18" charset="0"/>
                              </a:rPr>
                            </m:ctrlPr>
                          </m:sSubPr>
                          <m:e>
                            <m:r>
                              <a:rPr lang="en-US" altLang="ko-KR" sz="2800" i="1">
                                <a:latin typeface="Cambria Math" panose="02040503050406030204" pitchFamily="18" charset="0"/>
                              </a:rPr>
                              <m:t>h</m:t>
                            </m:r>
                          </m:e>
                          <m:sub>
                            <m:r>
                              <a:rPr lang="en-US" altLang="ko-KR" sz="2800" i="1">
                                <a:latin typeface="Cambria Math" panose="02040503050406030204" pitchFamily="18" charset="0"/>
                              </a:rPr>
                              <m:t>𝑘</m:t>
                            </m:r>
                          </m:sub>
                        </m:sSub>
                        <m:r>
                          <a:rPr lang="en-US" altLang="ko-KR" sz="2800" i="1">
                            <a:latin typeface="Cambria Math" panose="02040503050406030204" pitchFamily="18" charset="0"/>
                          </a:rPr>
                          <m:t>(</m:t>
                        </m:r>
                        <m:sSup>
                          <m:sSupPr>
                            <m:ctrlPr>
                              <a:rPr lang="ko-KR" altLang="ko-KR" sz="2800" i="1">
                                <a:latin typeface="Cambria Math" panose="02040503050406030204" pitchFamily="18" charset="0"/>
                              </a:rPr>
                            </m:ctrlPr>
                          </m:sSupPr>
                          <m:e>
                            <m:acc>
                              <m:accPr>
                                <m:chr m:val="̂"/>
                                <m:ctrlPr>
                                  <a:rPr lang="ko-KR" altLang="ko-KR" sz="2800" i="1">
                                    <a:latin typeface="Cambria Math" panose="02040503050406030204" pitchFamily="18" charset="0"/>
                                  </a:rPr>
                                </m:ctrlPr>
                              </m:accPr>
                              <m:e>
                                <m:r>
                                  <a:rPr lang="en-US" altLang="ko-KR" sz="2800" i="1">
                                    <a:latin typeface="Cambria Math" panose="02040503050406030204" pitchFamily="18" charset="0"/>
                                    <a:sym typeface="Symbol" panose="05050102010706020507" pitchFamily="18" charset="2"/>
                                  </a:rPr>
                                  <m:t></m:t>
                                </m:r>
                              </m:e>
                            </m:acc>
                          </m:e>
                          <m:sup>
                            <m:r>
                              <a:rPr lang="it-IT" altLang="ko-KR" sz="2800" i="1">
                                <a:latin typeface="Cambria Math" panose="02040503050406030204" pitchFamily="18" charset="0"/>
                              </a:rPr>
                              <m:t>𝑖</m:t>
                            </m:r>
                          </m:sup>
                        </m:sSup>
                        <m:r>
                          <a:rPr lang="en-US" altLang="ko-KR" sz="2800" i="1">
                            <a:latin typeface="Cambria Math" panose="02040503050406030204" pitchFamily="18" charset="0"/>
                          </a:rPr>
                          <m:t>)</m:t>
                        </m:r>
                      </m:e>
                    </m:nary>
                  </m:oMath>
                </a14:m>
                <a:endParaRPr lang="en-US" altLang="ko-KR" sz="2800" dirty="0" smtClean="0">
                  <a:latin typeface="Times New Roman" panose="02020603050405020304" pitchFamily="18" charset="0"/>
                  <a:cs typeface="Times New Roman" panose="02020603050405020304" pitchFamily="18" charset="0"/>
                </a:endParaRPr>
              </a:p>
              <a:p>
                <a:r>
                  <a:rPr lang="en-US" altLang="ko-KR" sz="2800" dirty="0" smtClean="0">
                    <a:latin typeface="Times New Roman" panose="02020603050405020304" pitchFamily="18" charset="0"/>
                    <a:cs typeface="Times New Roman" panose="02020603050405020304" pitchFamily="18" charset="0"/>
                  </a:rPr>
                  <a:t>An estimate of the variance-covariance matrix of the estimator: </a:t>
                </a:r>
                <a14:m>
                  <m:oMath xmlns:m="http://schemas.openxmlformats.org/officeDocument/2006/math">
                    <m:sSub>
                      <m:sSubPr>
                        <m:ctrlPr>
                          <a:rPr lang="ko-KR" altLang="ko-KR" sz="2400" i="1">
                            <a:latin typeface="Cambria Math" panose="02040503050406030204" pitchFamily="18" charset="0"/>
                          </a:rPr>
                        </m:ctrlPr>
                      </m:sSubPr>
                      <m:e>
                        <m:acc>
                          <m:accPr>
                            <m:chr m:val="̂"/>
                            <m:ctrlPr>
                              <a:rPr lang="ko-KR" altLang="ko-KR" sz="2400" i="1">
                                <a:latin typeface="Cambria Math" panose="02040503050406030204" pitchFamily="18" charset="0"/>
                              </a:rPr>
                            </m:ctrlPr>
                          </m:accPr>
                          <m:e>
                            <m:r>
                              <m:rPr>
                                <m:sty m:val="p"/>
                              </m:rPr>
                              <a:rPr lang="en-US" altLang="ko-KR" sz="2400">
                                <a:latin typeface="Cambria Math" panose="02040503050406030204" pitchFamily="18" charset="0"/>
                              </a:rPr>
                              <m:t>Σ</m:t>
                            </m:r>
                          </m:e>
                        </m:acc>
                      </m:e>
                      <m:sub>
                        <m:r>
                          <a:rPr lang="en-US" altLang="ko-KR" sz="2400" i="1">
                            <a:latin typeface="Cambria Math" panose="02040503050406030204" pitchFamily="18" charset="0"/>
                          </a:rPr>
                          <m:t>h𝑘</m:t>
                        </m:r>
                      </m:sub>
                    </m:sSub>
                    <m:r>
                      <a:rPr lang="en-US" altLang="ko-KR" sz="2400" i="1">
                        <a:latin typeface="Cambria Math" panose="02040503050406030204" pitchFamily="18" charset="0"/>
                      </a:rPr>
                      <m:t>=</m:t>
                    </m:r>
                    <m:f>
                      <m:fPr>
                        <m:ctrlPr>
                          <a:rPr lang="ko-KR" altLang="ko-KR" sz="2400" i="1">
                            <a:latin typeface="Cambria Math" panose="02040503050406030204" pitchFamily="18" charset="0"/>
                          </a:rPr>
                        </m:ctrlPr>
                      </m:fPr>
                      <m:num>
                        <m:r>
                          <a:rPr lang="en-US" altLang="ko-KR" sz="2400" i="1">
                            <a:latin typeface="Cambria Math" panose="02040503050406030204" pitchFamily="18" charset="0"/>
                          </a:rPr>
                          <m:t>1</m:t>
                        </m:r>
                      </m:num>
                      <m:den>
                        <m:r>
                          <a:rPr lang="en-US" altLang="ko-KR" sz="2400" i="1">
                            <a:latin typeface="Cambria Math" panose="02040503050406030204" pitchFamily="18" charset="0"/>
                          </a:rPr>
                          <m:t>𝐼</m:t>
                        </m:r>
                        <m:r>
                          <a:rPr lang="en-US" altLang="ko-KR" sz="2400" i="1">
                            <a:latin typeface="Cambria Math" panose="02040503050406030204" pitchFamily="18" charset="0"/>
                          </a:rPr>
                          <m:t>(</m:t>
                        </m:r>
                        <m:r>
                          <a:rPr lang="en-US" altLang="ko-KR" sz="2400" i="1">
                            <a:latin typeface="Cambria Math" panose="02040503050406030204" pitchFamily="18" charset="0"/>
                          </a:rPr>
                          <m:t>𝐼</m:t>
                        </m:r>
                        <m:r>
                          <a:rPr lang="en-US" altLang="ko-KR" sz="2400" i="1">
                            <a:latin typeface="Cambria Math" panose="02040503050406030204" pitchFamily="18" charset="0"/>
                          </a:rPr>
                          <m:t>−1)</m:t>
                        </m:r>
                      </m:den>
                    </m:f>
                    <m:nary>
                      <m:naryPr>
                        <m:chr m:val="∑"/>
                        <m:limLoc m:val="undOvr"/>
                        <m:ctrlPr>
                          <a:rPr lang="ko-KR" altLang="ko-KR" sz="2400" i="1">
                            <a:latin typeface="Cambria Math" panose="02040503050406030204" pitchFamily="18" charset="0"/>
                          </a:rPr>
                        </m:ctrlPr>
                      </m:naryPr>
                      <m:sub>
                        <m:r>
                          <a:rPr lang="en-US" altLang="ko-KR" sz="2400" i="1">
                            <a:latin typeface="Cambria Math" panose="02040503050406030204" pitchFamily="18" charset="0"/>
                          </a:rPr>
                          <m:t>𝑖</m:t>
                        </m:r>
                        <m:r>
                          <a:rPr lang="en-US" altLang="ko-KR" sz="2400" i="1">
                            <a:latin typeface="Cambria Math" panose="02040503050406030204" pitchFamily="18" charset="0"/>
                          </a:rPr>
                          <m:t>=1</m:t>
                        </m:r>
                      </m:sub>
                      <m:sup>
                        <m:r>
                          <a:rPr lang="en-US" altLang="ko-KR" sz="2400" i="1">
                            <a:latin typeface="Cambria Math" panose="02040503050406030204" pitchFamily="18" charset="0"/>
                          </a:rPr>
                          <m:t>𝐼</m:t>
                        </m:r>
                      </m:sup>
                      <m:e>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h</m:t>
                            </m:r>
                          </m:e>
                          <m:sub>
                            <m:r>
                              <a:rPr lang="en-US" altLang="ko-KR" sz="2400" i="1">
                                <a:latin typeface="Cambria Math" panose="02040503050406030204" pitchFamily="18" charset="0"/>
                              </a:rPr>
                              <m:t>𝑘</m:t>
                            </m:r>
                          </m:sub>
                        </m:sSub>
                        <m:d>
                          <m:dPr>
                            <m:ctrlPr>
                              <a:rPr lang="ko-KR" altLang="ko-KR" sz="2400" i="1">
                                <a:latin typeface="Cambria Math" panose="02040503050406030204" pitchFamily="18" charset="0"/>
                              </a:rPr>
                            </m:ctrlPr>
                          </m:dPr>
                          <m:e>
                            <m:sSup>
                              <m:sSupPr>
                                <m:ctrlPr>
                                  <a:rPr lang="ko-KR" altLang="ko-KR" sz="2400" i="1">
                                    <a:latin typeface="Cambria Math" panose="02040503050406030204" pitchFamily="18" charset="0"/>
                                  </a:rPr>
                                </m:ctrlPr>
                              </m:sSupPr>
                              <m:e>
                                <m:acc>
                                  <m:accPr>
                                    <m:chr m:val="̂"/>
                                    <m:ctrlPr>
                                      <a:rPr lang="ko-KR" altLang="ko-KR" sz="2400" i="1">
                                        <a:latin typeface="Cambria Math" panose="02040503050406030204" pitchFamily="18" charset="0"/>
                                      </a:rPr>
                                    </m:ctrlPr>
                                  </m:accPr>
                                  <m:e>
                                    <m:r>
                                      <a:rPr lang="en-US" altLang="ko-KR" sz="2400" i="1">
                                        <a:latin typeface="Cambria Math" panose="02040503050406030204" pitchFamily="18" charset="0"/>
                                        <a:sym typeface="Symbol" panose="05050102010706020507" pitchFamily="18" charset="2"/>
                                      </a:rPr>
                                      <m:t></m:t>
                                    </m:r>
                                  </m:e>
                                </m:acc>
                              </m:e>
                              <m:sup>
                                <m:r>
                                  <a:rPr lang="en-US" altLang="ko-KR" sz="2400" i="1">
                                    <a:latin typeface="Cambria Math" panose="02040503050406030204" pitchFamily="18" charset="0"/>
                                  </a:rPr>
                                  <m:t>𝑖</m:t>
                                </m:r>
                              </m:sup>
                            </m:sSup>
                          </m:e>
                        </m:d>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acc>
                              <m:accPr>
                                <m:chr m:val="̂"/>
                                <m:ctrlPr>
                                  <a:rPr lang="ko-KR" altLang="ko-KR" sz="2400" i="1">
                                    <a:latin typeface="Cambria Math" panose="02040503050406030204" pitchFamily="18" charset="0"/>
                                  </a:rPr>
                                </m:ctrlPr>
                              </m:accPr>
                              <m:e>
                                <m:r>
                                  <a:rPr lang="en-US" altLang="ko-KR" sz="2400" i="1">
                                    <a:latin typeface="Cambria Math" panose="02040503050406030204" pitchFamily="18" charset="0"/>
                                  </a:rPr>
                                  <m:t>h</m:t>
                                </m:r>
                              </m:e>
                            </m:acc>
                          </m:e>
                          <m:sub>
                            <m:r>
                              <a:rPr lang="en-US" altLang="ko-KR" sz="2400" i="1">
                                <a:latin typeface="Cambria Math" panose="02040503050406030204" pitchFamily="18" charset="0"/>
                              </a:rPr>
                              <m:t>𝑘</m:t>
                            </m:r>
                          </m:sub>
                        </m:sSub>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r>
                              <a:rPr lang="en-US" altLang="ko-KR" sz="2400" i="1">
                                <a:latin typeface="Cambria Math" panose="02040503050406030204" pitchFamily="18" charset="0"/>
                              </a:rPr>
                              <m:t>h</m:t>
                            </m:r>
                          </m:e>
                          <m:sub>
                            <m:r>
                              <a:rPr lang="en-US" altLang="ko-KR" sz="2400" i="1">
                                <a:latin typeface="Cambria Math" panose="02040503050406030204" pitchFamily="18" charset="0"/>
                              </a:rPr>
                              <m:t>𝑘</m:t>
                            </m:r>
                          </m:sub>
                        </m:sSub>
                        <m:d>
                          <m:dPr>
                            <m:ctrlPr>
                              <a:rPr lang="ko-KR" altLang="ko-KR" sz="2400" i="1">
                                <a:latin typeface="Cambria Math" panose="02040503050406030204" pitchFamily="18" charset="0"/>
                              </a:rPr>
                            </m:ctrlPr>
                          </m:dPr>
                          <m:e>
                            <m:sSup>
                              <m:sSupPr>
                                <m:ctrlPr>
                                  <a:rPr lang="ko-KR" altLang="ko-KR" sz="2400" i="1">
                                    <a:latin typeface="Cambria Math" panose="02040503050406030204" pitchFamily="18" charset="0"/>
                                  </a:rPr>
                                </m:ctrlPr>
                              </m:sSupPr>
                              <m:e>
                                <m:acc>
                                  <m:accPr>
                                    <m:chr m:val="̂"/>
                                    <m:ctrlPr>
                                      <a:rPr lang="ko-KR" altLang="ko-KR" sz="2400" i="1">
                                        <a:latin typeface="Cambria Math" panose="02040503050406030204" pitchFamily="18" charset="0"/>
                                      </a:rPr>
                                    </m:ctrlPr>
                                  </m:accPr>
                                  <m:e>
                                    <m:r>
                                      <a:rPr lang="en-US" altLang="ko-KR" sz="2400" i="1">
                                        <a:latin typeface="Cambria Math" panose="02040503050406030204" pitchFamily="18" charset="0"/>
                                        <a:sym typeface="Symbol" panose="05050102010706020507" pitchFamily="18" charset="2"/>
                                      </a:rPr>
                                      <m:t></m:t>
                                    </m:r>
                                  </m:e>
                                </m:acc>
                              </m:e>
                              <m:sup>
                                <m:r>
                                  <a:rPr lang="en-US" altLang="ko-KR" sz="2400" i="1">
                                    <a:latin typeface="Cambria Math" panose="02040503050406030204" pitchFamily="18" charset="0"/>
                                  </a:rPr>
                                  <m:t>𝑖</m:t>
                                </m:r>
                              </m:sup>
                            </m:sSup>
                          </m:e>
                        </m:d>
                        <m:r>
                          <a:rPr lang="en-US" altLang="ko-KR" sz="2400" i="1">
                            <a:latin typeface="Cambria Math" panose="02040503050406030204" pitchFamily="18" charset="0"/>
                          </a:rPr>
                          <m:t>−</m:t>
                        </m:r>
                        <m:sSub>
                          <m:sSubPr>
                            <m:ctrlPr>
                              <a:rPr lang="ko-KR" altLang="ko-KR" sz="2400" i="1">
                                <a:latin typeface="Cambria Math" panose="02040503050406030204" pitchFamily="18" charset="0"/>
                              </a:rPr>
                            </m:ctrlPr>
                          </m:sSubPr>
                          <m:e>
                            <m:acc>
                              <m:accPr>
                                <m:chr m:val="̂"/>
                                <m:ctrlPr>
                                  <a:rPr lang="ko-KR" altLang="ko-KR" sz="2400" i="1">
                                    <a:latin typeface="Cambria Math" panose="02040503050406030204" pitchFamily="18" charset="0"/>
                                  </a:rPr>
                                </m:ctrlPr>
                              </m:accPr>
                              <m:e>
                                <m:r>
                                  <a:rPr lang="en-US" altLang="ko-KR" sz="2400" i="1">
                                    <a:latin typeface="Cambria Math" panose="02040503050406030204" pitchFamily="18" charset="0"/>
                                  </a:rPr>
                                  <m:t>h</m:t>
                                </m:r>
                              </m:e>
                            </m:acc>
                          </m:e>
                          <m:sub>
                            <m:r>
                              <a:rPr lang="en-US" altLang="ko-KR" sz="2400" i="1">
                                <a:latin typeface="Cambria Math" panose="02040503050406030204" pitchFamily="18" charset="0"/>
                              </a:rPr>
                              <m:t>𝑘</m:t>
                            </m:r>
                          </m:sub>
                        </m:sSub>
                        <m:r>
                          <a:rPr lang="en-US" altLang="ko-KR" sz="2400" i="1">
                            <a:latin typeface="Cambria Math" panose="02040503050406030204" pitchFamily="18" charset="0"/>
                          </a:rPr>
                          <m:t>)′</m:t>
                        </m:r>
                      </m:e>
                    </m:nary>
                  </m:oMath>
                </a14:m>
                <a:endParaRPr lang="en-US" altLang="ko-KR" sz="2800" dirty="0" smtClean="0">
                  <a:latin typeface="Times New Roman" panose="02020603050405020304" pitchFamily="18" charset="0"/>
                  <a:cs typeface="Times New Roman" panose="02020603050405020304" pitchFamily="18" charset="0"/>
                </a:endParaRPr>
              </a:p>
              <a:p>
                <a:r>
                  <a:rPr lang="en-US" altLang="ko-KR" sz="2800" dirty="0" smtClean="0">
                    <a:latin typeface="Times New Roman" panose="02020603050405020304" pitchFamily="18" charset="0"/>
                    <a:cs typeface="Times New Roman" panose="02020603050405020304" pitchFamily="18" charset="0"/>
                  </a:rPr>
                  <a:t>We use the cross-section to estimate the common or average effects by pooling the estimators of the impulse response function. </a:t>
                </a:r>
                <a:endParaRPr lang="en-US" altLang="ko-KR" sz="2800" dirty="0">
                  <a:latin typeface="Times New Roman" panose="02020603050405020304" pitchFamily="18" charset="0"/>
                  <a:cs typeface="Times New Roman" panose="02020603050405020304" pitchFamily="18" charset="0"/>
                </a:endParaRPr>
              </a:p>
            </p:txBody>
          </p:sp>
        </mc:Choice>
        <mc:Fallback xmlns="">
          <p:sp>
            <p:nvSpPr>
              <p:cNvPr id="3" name="내용 개체 틀 2"/>
              <p:cNvSpPr>
                <a:spLocks noGrp="1" noRot="1" noChangeAspect="1" noMove="1" noResize="1" noEditPoints="1" noAdjustHandles="1" noChangeArrowheads="1" noChangeShapeType="1" noTextEdit="1"/>
              </p:cNvSpPr>
              <p:nvPr>
                <p:ph idx="1"/>
              </p:nvPr>
            </p:nvSpPr>
            <p:spPr>
              <a:xfrm>
                <a:off x="457200" y="1600200"/>
                <a:ext cx="8229600" cy="4709120"/>
              </a:xfrm>
              <a:blipFill rotWithShape="0">
                <a:blip r:embed="rId3"/>
                <a:stretch>
                  <a:fillRect l="-667" t="-2073"/>
                </a:stretch>
              </a:blipFill>
            </p:spPr>
            <p:txBody>
              <a:bodyPr/>
              <a:lstStyle/>
              <a:p>
                <a:r>
                  <a:rPr lang="ko-KR" altLang="en-US">
                    <a:noFill/>
                  </a:rPr>
                  <a:t> </a:t>
                </a:r>
              </a:p>
            </p:txBody>
          </p:sp>
        </mc:Fallback>
      </mc:AlternateContent>
    </p:spTree>
    <p:extLst>
      <p:ext uri="{BB962C8B-B14F-4D97-AF65-F5344CB8AC3E}">
        <p14:creationId xmlns:p14="http://schemas.microsoft.com/office/powerpoint/2010/main" val="7886563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latin typeface="Times New Roman" pitchFamily="18" charset="0"/>
                <a:cs typeface="Times New Roman" pitchFamily="18" charset="0"/>
              </a:rPr>
              <a:t>Empirical Model</a:t>
            </a:r>
            <a:endParaRPr lang="ko-KR" altLang="en-US" b="1" dirty="0">
              <a:latin typeface="Times New Roman" pitchFamily="18" charset="0"/>
              <a:cs typeface="Times New Roman" pitchFamily="18" charset="0"/>
            </a:endParaRPr>
          </a:p>
        </p:txBody>
      </p:sp>
      <p:sp>
        <p:nvSpPr>
          <p:cNvPr id="3" name="내용 개체 틀 2"/>
          <p:cNvSpPr>
            <a:spLocks noGrp="1"/>
          </p:cNvSpPr>
          <p:nvPr>
            <p:ph idx="1"/>
          </p:nvPr>
        </p:nvSpPr>
        <p:spPr>
          <a:xfrm>
            <a:off x="434585" y="1436002"/>
            <a:ext cx="8229600" cy="5305366"/>
          </a:xfrm>
        </p:spPr>
        <p:txBody>
          <a:bodyPr>
            <a:normAutofit fontScale="70000" lnSpcReduction="20000"/>
          </a:bodyPr>
          <a:lstStyle/>
          <a:p>
            <a:r>
              <a:rPr lang="en-US" altLang="ko-KR" sz="2800" dirty="0" smtClean="0">
                <a:latin typeface="Times New Roman" panose="02020603050405020304" pitchFamily="18" charset="0"/>
                <a:cs typeface="Times New Roman" pitchFamily="18" charset="0"/>
              </a:rPr>
              <a:t>2 Variable Model</a:t>
            </a:r>
          </a:p>
          <a:p>
            <a:pPr lvl="1"/>
            <a:r>
              <a:rPr lang="en-US" altLang="ko-KR" dirty="0" smtClean="0">
                <a:latin typeface="Times New Roman" panose="02020603050405020304" pitchFamily="18" charset="0"/>
                <a:cs typeface="Times New Roman" pitchFamily="18" charset="0"/>
              </a:rPr>
              <a:t>{TRADE, FIN}</a:t>
            </a:r>
          </a:p>
          <a:p>
            <a:pPr lvl="1"/>
            <a:r>
              <a:rPr lang="en-US" altLang="ko-KR" dirty="0" smtClean="0">
                <a:latin typeface="Times New Roman" panose="02020603050405020304" pitchFamily="18" charset="0"/>
                <a:cs typeface="Times New Roman" pitchFamily="18" charset="0"/>
              </a:rPr>
              <a:t>Recursive zero restrictions on contemporaneous structural parameters (Sims, 1980): TRADE is contemporaneously exogenous to FIN. </a:t>
            </a:r>
          </a:p>
          <a:p>
            <a:pPr lvl="1"/>
            <a:r>
              <a:rPr lang="en-US" altLang="ko-KR" dirty="0" smtClean="0">
                <a:latin typeface="Times New Roman" panose="02020603050405020304" pitchFamily="18" charset="0"/>
                <a:cs typeface="Times New Roman" pitchFamily="18" charset="0"/>
              </a:rPr>
              <a:t> based on the timing of the data construction: TRADE is flow data for a given quarter, FIN is the end of the period stock data.</a:t>
            </a:r>
          </a:p>
          <a:p>
            <a:pPr lvl="1"/>
            <a:r>
              <a:rPr lang="en-US" altLang="ko-KR" dirty="0" smtClean="0">
                <a:latin typeface="Times New Roman" panose="02020603050405020304" pitchFamily="18" charset="0"/>
                <a:cs typeface="Times New Roman" pitchFamily="18" charset="0"/>
              </a:rPr>
              <a:t>Exogenous variables: USRGDP, USFFR</a:t>
            </a:r>
          </a:p>
          <a:p>
            <a:pPr lvl="1"/>
            <a:r>
              <a:rPr lang="en-US" altLang="ko-KR" dirty="0">
                <a:latin typeface="Times New Roman" panose="02020603050405020304" pitchFamily="18" charset="0"/>
                <a:cs typeface="Times New Roman" pitchFamily="18" charset="0"/>
              </a:rPr>
              <a:t>g</a:t>
            </a:r>
            <a:r>
              <a:rPr lang="en-US" altLang="ko-KR" dirty="0" smtClean="0">
                <a:latin typeface="Times New Roman" panose="02020603050405020304" pitchFamily="18" charset="0"/>
                <a:cs typeface="Times New Roman" pitchFamily="18" charset="0"/>
              </a:rPr>
              <a:t>lobal financial crisis dummy (Q3 2008 – Q2 2009), four lags</a:t>
            </a:r>
          </a:p>
          <a:p>
            <a:r>
              <a:rPr lang="en-US" altLang="ko-KR" sz="2800" dirty="0" smtClean="0">
                <a:latin typeface="Times New Roman" panose="02020603050405020304" pitchFamily="18" charset="0"/>
                <a:cs typeface="Times New Roman" panose="02020603050405020304" pitchFamily="18" charset="0"/>
              </a:rPr>
              <a:t>6 Variable Model</a:t>
            </a:r>
          </a:p>
          <a:p>
            <a:pPr lvl="1"/>
            <a:r>
              <a:rPr lang="en-US" altLang="ko-KR" dirty="0" smtClean="0">
                <a:latin typeface="Times New Roman" panose="02020603050405020304" pitchFamily="18" charset="0"/>
                <a:cs typeface="Times New Roman" panose="02020603050405020304" pitchFamily="18" charset="0"/>
              </a:rPr>
              <a:t>{RGDP, CPI, TRADE, R, ER, FIN}, R: policy interest rate, ER: </a:t>
            </a:r>
            <a:r>
              <a:rPr lang="en-US" altLang="ko-KR" dirty="0">
                <a:latin typeface="Times New Roman" panose="02020603050405020304" pitchFamily="18" charset="0"/>
                <a:cs typeface="Times New Roman" panose="02020603050405020304" pitchFamily="18" charset="0"/>
              </a:rPr>
              <a:t>exchange rate, e</a:t>
            </a:r>
            <a:r>
              <a:rPr lang="en-US" altLang="ko-KR" dirty="0" smtClean="0">
                <a:latin typeface="Times New Roman" panose="02020603050405020304" pitchFamily="18" charset="0"/>
                <a:cs typeface="Times New Roman" panose="02020603050405020304" pitchFamily="18" charset="0"/>
              </a:rPr>
              <a:t>xogenous </a:t>
            </a:r>
            <a:r>
              <a:rPr lang="en-US" altLang="ko-KR" dirty="0">
                <a:latin typeface="Times New Roman" panose="02020603050405020304" pitchFamily="18" charset="0"/>
                <a:cs typeface="Times New Roman" panose="02020603050405020304" pitchFamily="18" charset="0"/>
              </a:rPr>
              <a:t>variables: </a:t>
            </a:r>
            <a:r>
              <a:rPr lang="en-US" altLang="ko-KR" dirty="0" smtClean="0">
                <a:latin typeface="Times New Roman" panose="02020603050405020304" pitchFamily="18" charset="0"/>
                <a:cs typeface="Times New Roman" panose="02020603050405020304" pitchFamily="18" charset="0"/>
              </a:rPr>
              <a:t>US real GDP</a:t>
            </a:r>
            <a:r>
              <a:rPr lang="en-US" altLang="ko-KR" dirty="0">
                <a:latin typeface="Times New Roman" panose="02020603050405020304" pitchFamily="18" charset="0"/>
                <a:cs typeface="Times New Roman" panose="02020603050405020304" pitchFamily="18" charset="0"/>
              </a:rPr>
              <a:t>, </a:t>
            </a:r>
            <a:r>
              <a:rPr lang="en-US" altLang="ko-KR" dirty="0" smtClean="0">
                <a:latin typeface="Times New Roman" panose="02020603050405020304" pitchFamily="18" charset="0"/>
                <a:cs typeface="Times New Roman" panose="02020603050405020304" pitchFamily="18" charset="0"/>
              </a:rPr>
              <a:t>US FFR</a:t>
            </a:r>
          </a:p>
          <a:p>
            <a:pPr lvl="1"/>
            <a:r>
              <a:rPr lang="en-US" altLang="ko-KR" dirty="0" smtClean="0">
                <a:latin typeface="Times New Roman" panose="02020603050405020304" pitchFamily="18" charset="0"/>
                <a:cs typeface="Times New Roman" panose="02020603050405020304" pitchFamily="18" charset="0"/>
              </a:rPr>
              <a:t>Macroeconomic condition and key financial variables likely affect trade and financial transactions.</a:t>
            </a:r>
          </a:p>
          <a:p>
            <a:pPr lvl="1"/>
            <a:r>
              <a:rPr lang="en-US" altLang="ko-KR" dirty="0">
                <a:latin typeface="Times New Roman" panose="02020603050405020304" pitchFamily="18" charset="0"/>
                <a:cs typeface="Times New Roman" panose="02020603050405020304" pitchFamily="18" charset="0"/>
              </a:rPr>
              <a:t>Identification </a:t>
            </a:r>
            <a:r>
              <a:rPr lang="en-US" altLang="ko-KR" dirty="0">
                <a:latin typeface="Times New Roman" panose="02020603050405020304" pitchFamily="18" charset="0"/>
                <a:cs typeface="Times New Roman" panose="02020603050405020304" pitchFamily="18" charset="0"/>
                <a:sym typeface="Wingdings" panose="05000000000000000000" pitchFamily="2" charset="2"/>
              </a:rPr>
              <a:t> </a:t>
            </a:r>
            <a:r>
              <a:rPr lang="en-US" altLang="ko-KR" dirty="0" smtClean="0">
                <a:latin typeface="Times New Roman" panose="02020603050405020304" pitchFamily="18" charset="0"/>
                <a:cs typeface="Times New Roman" panose="02020603050405020304" pitchFamily="18" charset="0"/>
                <a:sym typeface="Wingdings" panose="05000000000000000000" pitchFamily="2" charset="2"/>
              </a:rPr>
              <a:t>1. </a:t>
            </a:r>
            <a:r>
              <a:rPr lang="en-US" altLang="ko-KR" dirty="0">
                <a:latin typeface="Times New Roman" panose="02020603050405020304" pitchFamily="18" charset="0"/>
                <a:cs typeface="Times New Roman" panose="02020603050405020304" pitchFamily="18" charset="0"/>
                <a:sym typeface="Wingdings" panose="05000000000000000000" pitchFamily="2" charset="2"/>
              </a:rPr>
              <a:t>RGDP, CPI, TRADE  R, ER, FIN (data construction</a:t>
            </a:r>
            <a:r>
              <a:rPr lang="en-US" altLang="ko-KR" dirty="0" smtClean="0">
                <a:latin typeface="Times New Roman" panose="02020603050405020304" pitchFamily="18" charset="0"/>
                <a:cs typeface="Times New Roman" panose="02020603050405020304" pitchFamily="18" charset="0"/>
                <a:sym typeface="Wingdings" panose="05000000000000000000" pitchFamily="2" charset="2"/>
              </a:rPr>
              <a:t>) 2</a:t>
            </a:r>
            <a:r>
              <a:rPr lang="en-US" altLang="ko-KR" dirty="0" smtClean="0">
                <a:latin typeface="Times New Roman" panose="02020603050405020304" pitchFamily="18" charset="0"/>
                <a:cs typeface="Times New Roman" panose="02020603050405020304" pitchFamily="18" charset="0"/>
              </a:rPr>
              <a:t>: </a:t>
            </a:r>
            <a:r>
              <a:rPr lang="en-US" altLang="ko-KR" dirty="0">
                <a:latin typeface="Times New Roman" panose="02020603050405020304" pitchFamily="18" charset="0"/>
                <a:cs typeface="Times New Roman" panose="02020603050405020304" pitchFamily="18" charset="0"/>
              </a:rPr>
              <a:t>RGDP, CPI </a:t>
            </a:r>
            <a:r>
              <a:rPr lang="en-US" altLang="ko-KR" dirty="0">
                <a:latin typeface="Times New Roman" panose="02020603050405020304" pitchFamily="18" charset="0"/>
                <a:cs typeface="Times New Roman" panose="02020603050405020304" pitchFamily="18" charset="0"/>
                <a:sym typeface="Wingdings" panose="05000000000000000000" pitchFamily="2" charset="2"/>
              </a:rPr>
              <a:t></a:t>
            </a:r>
            <a:r>
              <a:rPr lang="en-US" altLang="ko-KR" dirty="0">
                <a:latin typeface="Times New Roman" panose="02020603050405020304" pitchFamily="18" charset="0"/>
                <a:cs typeface="Times New Roman" panose="02020603050405020304" pitchFamily="18" charset="0"/>
              </a:rPr>
              <a:t> TRADE, FIN  (controlling macro variables)  </a:t>
            </a:r>
            <a:r>
              <a:rPr lang="en-US" altLang="ko-KR" dirty="0" smtClean="0">
                <a:latin typeface="Times New Roman" panose="02020603050405020304" pitchFamily="18" charset="0"/>
                <a:cs typeface="Times New Roman" panose="02020603050405020304" pitchFamily="18" charset="0"/>
              </a:rPr>
              <a:t>3. </a:t>
            </a:r>
            <a:r>
              <a:rPr lang="en-US" altLang="ko-KR" dirty="0">
                <a:latin typeface="Times New Roman" panose="02020603050405020304" pitchFamily="18" charset="0"/>
                <a:cs typeface="Times New Roman" panose="02020603050405020304" pitchFamily="18" charset="0"/>
              </a:rPr>
              <a:t>R, ER </a:t>
            </a:r>
            <a:r>
              <a:rPr lang="en-US" altLang="ko-KR" dirty="0">
                <a:latin typeface="Times New Roman" panose="02020603050405020304" pitchFamily="18" charset="0"/>
                <a:cs typeface="Times New Roman" panose="02020603050405020304" pitchFamily="18" charset="0"/>
                <a:sym typeface="Wingdings" panose="05000000000000000000" pitchFamily="2" charset="2"/>
              </a:rPr>
              <a:t> FIN  (controlling financial variables)</a:t>
            </a:r>
          </a:p>
          <a:p>
            <a:pPr lvl="1"/>
            <a:r>
              <a:rPr lang="en-US" altLang="ko-KR" dirty="0" smtClean="0">
                <a:latin typeface="Times New Roman" panose="02020603050405020304" pitchFamily="18" charset="0"/>
                <a:cs typeface="Times New Roman" pitchFamily="18" charset="0"/>
              </a:rPr>
              <a:t>crisis dummy (Q3 2008 – Q2 2009), two lags, 28 countries only</a:t>
            </a:r>
          </a:p>
        </p:txBody>
      </p:sp>
    </p:spTree>
    <p:extLst>
      <p:ext uri="{BB962C8B-B14F-4D97-AF65-F5344CB8AC3E}">
        <p14:creationId xmlns:p14="http://schemas.microsoft.com/office/powerpoint/2010/main" val="5441685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a:latin typeface="Times New Roman" panose="02020603050405020304" pitchFamily="18" charset="0"/>
                <a:cs typeface="Times New Roman" panose="02020603050405020304" pitchFamily="18" charset="0"/>
              </a:rPr>
              <a:t>3</a:t>
            </a:r>
            <a:r>
              <a:rPr lang="en-US" altLang="ko-KR" b="1" dirty="0" smtClean="0">
                <a:latin typeface="Times New Roman" panose="02020603050405020304" pitchFamily="18" charset="0"/>
                <a:cs typeface="Times New Roman" panose="02020603050405020304" pitchFamily="18" charset="0"/>
              </a:rPr>
              <a:t>. Impulse Responses: 2 Variable Model</a:t>
            </a:r>
            <a:endParaRPr lang="ko-KR" altLang="en-US" b="1" dirty="0">
              <a:latin typeface="Times New Roman" panose="02020603050405020304" pitchFamily="18" charset="0"/>
              <a:cs typeface="Times New Roman" panose="02020603050405020304" pitchFamily="18" charset="0"/>
            </a:endParaRPr>
          </a:p>
        </p:txBody>
      </p:sp>
      <p:pic>
        <p:nvPicPr>
          <p:cNvPr id="2" name="그림 1"/>
          <p:cNvPicPr>
            <a:picLocks noChangeAspect="1"/>
          </p:cNvPicPr>
          <p:nvPr/>
        </p:nvPicPr>
        <p:blipFill>
          <a:blip r:embed="rId3"/>
          <a:stretch>
            <a:fillRect/>
          </a:stretch>
        </p:blipFill>
        <p:spPr>
          <a:xfrm>
            <a:off x="683568" y="908720"/>
            <a:ext cx="6984776" cy="4915212"/>
          </a:xfrm>
          <a:prstGeom prst="rect">
            <a:avLst/>
          </a:prstGeom>
        </p:spPr>
      </p:pic>
      <p:sp>
        <p:nvSpPr>
          <p:cNvPr id="6" name="직사각형 5"/>
          <p:cNvSpPr/>
          <p:nvPr/>
        </p:nvSpPr>
        <p:spPr>
          <a:xfrm>
            <a:off x="755576" y="5987131"/>
            <a:ext cx="7992888" cy="646331"/>
          </a:xfrm>
          <a:prstGeom prst="rect">
            <a:avLst/>
          </a:prstGeom>
        </p:spPr>
        <p:txBody>
          <a:bodyPr wrap="square">
            <a:spAutoFit/>
          </a:bodyPr>
          <a:lstStyle/>
          <a:p>
            <a:pPr marL="342900" indent="-342900">
              <a:buAutoNum type="arabicPeriod"/>
            </a:pPr>
            <a:r>
              <a:rPr lang="en-US" altLang="ko-KR" dirty="0" smtClean="0">
                <a:latin typeface="Times New Roman" panose="02020603050405020304" pitchFamily="18" charset="0"/>
                <a:ea typeface="바탕" panose="02030600000101010101" pitchFamily="18" charset="-127"/>
              </a:rPr>
              <a:t>TRADE shocks affect FIN positively</a:t>
            </a:r>
            <a:r>
              <a:rPr lang="en-US" altLang="ko-KR" dirty="0">
                <a:latin typeface="Times New Roman" panose="02020603050405020304" pitchFamily="18" charset="0"/>
                <a:ea typeface="바탕" panose="02030600000101010101" pitchFamily="18" charset="-127"/>
              </a:rPr>
              <a:t> </a:t>
            </a:r>
            <a:r>
              <a:rPr lang="en-US" altLang="ko-KR" dirty="0" smtClean="0">
                <a:latin typeface="Times New Roman" panose="02020603050405020304" pitchFamily="18" charset="0"/>
                <a:ea typeface="바탕" panose="02030600000101010101" pitchFamily="18" charset="-127"/>
              </a:rPr>
              <a:t>and persistently.</a:t>
            </a:r>
          </a:p>
          <a:p>
            <a:pPr marL="342900" indent="-342900">
              <a:buAutoNum type="arabicPeriod"/>
            </a:pPr>
            <a:r>
              <a:rPr lang="en-US" altLang="ko-KR" dirty="0" smtClean="0">
                <a:latin typeface="Times New Roman" panose="02020603050405020304" pitchFamily="18" charset="0"/>
                <a:ea typeface="바탕" panose="02030600000101010101" pitchFamily="18" charset="-127"/>
              </a:rPr>
              <a:t>FIN shocks affect TRADE negatively in the SR, not in the LR.</a:t>
            </a:r>
            <a:endParaRPr lang="ko-KR" altLang="en-US" dirty="0"/>
          </a:p>
        </p:txBody>
      </p:sp>
    </p:spTree>
    <p:extLst>
      <p:ext uri="{BB962C8B-B14F-4D97-AF65-F5344CB8AC3E}">
        <p14:creationId xmlns:p14="http://schemas.microsoft.com/office/powerpoint/2010/main" val="3369326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smtClean="0">
                <a:latin typeface="Times New Roman" panose="02020603050405020304" pitchFamily="18" charset="0"/>
                <a:cs typeface="Times New Roman" panose="02020603050405020304" pitchFamily="18" charset="0"/>
              </a:rPr>
              <a:t>4. Impulse Responses: 6 Variable Model</a:t>
            </a:r>
            <a:endParaRPr lang="ko-KR" altLang="en-US" b="1" dirty="0">
              <a:latin typeface="Times New Roman" panose="02020603050405020304" pitchFamily="18" charset="0"/>
              <a:cs typeface="Times New Roman" panose="02020603050405020304" pitchFamily="18" charset="0"/>
            </a:endParaRPr>
          </a:p>
        </p:txBody>
      </p:sp>
      <p:pic>
        <p:nvPicPr>
          <p:cNvPr id="4" name="그림 3"/>
          <p:cNvPicPr>
            <a:picLocks noChangeAspect="1"/>
          </p:cNvPicPr>
          <p:nvPr/>
        </p:nvPicPr>
        <p:blipFill>
          <a:blip r:embed="rId3"/>
          <a:stretch>
            <a:fillRect/>
          </a:stretch>
        </p:blipFill>
        <p:spPr>
          <a:xfrm>
            <a:off x="251520" y="836712"/>
            <a:ext cx="8753510" cy="4692197"/>
          </a:xfrm>
          <a:prstGeom prst="rect">
            <a:avLst/>
          </a:prstGeom>
        </p:spPr>
      </p:pic>
      <p:sp>
        <p:nvSpPr>
          <p:cNvPr id="5" name="직사각형 4"/>
          <p:cNvSpPr/>
          <p:nvPr/>
        </p:nvSpPr>
        <p:spPr>
          <a:xfrm>
            <a:off x="755576" y="5805264"/>
            <a:ext cx="7992888" cy="923330"/>
          </a:xfrm>
          <a:prstGeom prst="rect">
            <a:avLst/>
          </a:prstGeom>
        </p:spPr>
        <p:txBody>
          <a:bodyPr wrap="square">
            <a:spAutoFit/>
          </a:bodyPr>
          <a:lstStyle/>
          <a:p>
            <a:r>
              <a:rPr lang="en-US" altLang="ko-KR" dirty="0" smtClean="0">
                <a:latin typeface="Times New Roman" panose="02020603050405020304" pitchFamily="18" charset="0"/>
                <a:ea typeface="바탕" panose="02030600000101010101" pitchFamily="18" charset="-127"/>
              </a:rPr>
              <a:t>After controlling various variables</a:t>
            </a:r>
          </a:p>
          <a:p>
            <a:pPr marL="342900" indent="-342900">
              <a:buFontTx/>
              <a:buAutoNum type="arabicPeriod"/>
            </a:pPr>
            <a:r>
              <a:rPr lang="en-US" altLang="ko-KR" dirty="0">
                <a:latin typeface="Times New Roman" panose="02020603050405020304" pitchFamily="18" charset="0"/>
                <a:ea typeface="바탕" panose="02030600000101010101" pitchFamily="18" charset="-127"/>
              </a:rPr>
              <a:t>TRADE shocks affect FIN positively and persistently.</a:t>
            </a:r>
          </a:p>
          <a:p>
            <a:pPr marL="342900" indent="-342900">
              <a:buAutoNum type="arabicPeriod"/>
            </a:pPr>
            <a:r>
              <a:rPr lang="en-US" altLang="ko-KR" dirty="0" smtClean="0">
                <a:latin typeface="Times New Roman" panose="02020603050405020304" pitchFamily="18" charset="0"/>
                <a:ea typeface="바탕" panose="02030600000101010101" pitchFamily="18" charset="-127"/>
              </a:rPr>
              <a:t>FIN shocks affect TRADE positively.</a:t>
            </a:r>
            <a:endParaRPr lang="ko-KR" altLang="en-US" dirty="0"/>
          </a:p>
        </p:txBody>
      </p:sp>
    </p:spTree>
    <p:extLst>
      <p:ext uri="{BB962C8B-B14F-4D97-AF65-F5344CB8AC3E}">
        <p14:creationId xmlns:p14="http://schemas.microsoft.com/office/powerpoint/2010/main" val="4040800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smtClean="0">
                <a:latin typeface="Times New Roman" panose="02020603050405020304" pitchFamily="18" charset="0"/>
                <a:cs typeface="Times New Roman" panose="02020603050405020304" pitchFamily="18" charset="0"/>
              </a:rPr>
              <a:t>5. Impulse Responses: 2 Variable Model, Individual Countries</a:t>
            </a:r>
            <a:endParaRPr lang="ko-KR" altLang="en-US" b="1" dirty="0">
              <a:latin typeface="Times New Roman" panose="02020603050405020304" pitchFamily="18" charset="0"/>
              <a:cs typeface="Times New Roman" panose="02020603050405020304" pitchFamily="18" charset="0"/>
            </a:endParaRPr>
          </a:p>
        </p:txBody>
      </p:sp>
      <p:pic>
        <p:nvPicPr>
          <p:cNvPr id="4" name="그림 3"/>
          <p:cNvPicPr>
            <a:picLocks noChangeAspect="1"/>
          </p:cNvPicPr>
          <p:nvPr/>
        </p:nvPicPr>
        <p:blipFill>
          <a:blip r:embed="rId3"/>
          <a:stretch>
            <a:fillRect/>
          </a:stretch>
        </p:blipFill>
        <p:spPr>
          <a:xfrm>
            <a:off x="323528" y="824139"/>
            <a:ext cx="7192428" cy="4909117"/>
          </a:xfrm>
          <a:prstGeom prst="rect">
            <a:avLst/>
          </a:prstGeom>
        </p:spPr>
      </p:pic>
      <p:sp>
        <p:nvSpPr>
          <p:cNvPr id="6" name="직사각형 5"/>
          <p:cNvSpPr/>
          <p:nvPr/>
        </p:nvSpPr>
        <p:spPr>
          <a:xfrm>
            <a:off x="1043608" y="5880196"/>
            <a:ext cx="6912768" cy="646331"/>
          </a:xfrm>
          <a:prstGeom prst="rect">
            <a:avLst/>
          </a:prstGeom>
        </p:spPr>
        <p:txBody>
          <a:bodyPr wrap="square">
            <a:spAutoFit/>
          </a:bodyPr>
          <a:lstStyle/>
          <a:p>
            <a:r>
              <a:rPr lang="en-US" altLang="ko-KR" dirty="0" smtClean="0">
                <a:latin typeface="Times New Roman" panose="02020603050405020304" pitchFamily="18" charset="0"/>
                <a:ea typeface="바탕" panose="02030600000101010101" pitchFamily="18" charset="-127"/>
              </a:rPr>
              <a:t>Huge heterogeneity in the results, especially for the effects of FIN shocks on TRADE. </a:t>
            </a:r>
            <a:endParaRPr lang="en-US" altLang="ko-KR" dirty="0">
              <a:latin typeface="Times New Roman" panose="02020603050405020304" pitchFamily="18" charset="0"/>
              <a:ea typeface="바탕" panose="02030600000101010101" pitchFamily="18" charset="-127"/>
            </a:endParaRPr>
          </a:p>
        </p:txBody>
      </p:sp>
    </p:spTree>
    <p:extLst>
      <p:ext uri="{BB962C8B-B14F-4D97-AF65-F5344CB8AC3E}">
        <p14:creationId xmlns:p14="http://schemas.microsoft.com/office/powerpoint/2010/main" val="2234731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a:latin typeface="Times New Roman" panose="02020603050405020304" pitchFamily="18" charset="0"/>
                <a:cs typeface="Times New Roman" panose="02020603050405020304" pitchFamily="18" charset="0"/>
              </a:rPr>
              <a:t>6</a:t>
            </a:r>
            <a:r>
              <a:rPr lang="en-US" altLang="ko-KR" b="1" dirty="0" smtClean="0">
                <a:latin typeface="Times New Roman" panose="02020603050405020304" pitchFamily="18" charset="0"/>
                <a:cs typeface="Times New Roman" panose="02020603050405020304" pitchFamily="18" charset="0"/>
              </a:rPr>
              <a:t>. Impulse Responses: 6 Variable Model, Individual Countries</a:t>
            </a:r>
            <a:endParaRPr lang="ko-KR" altLang="en-US" b="1" dirty="0">
              <a:latin typeface="Times New Roman" panose="02020603050405020304" pitchFamily="18" charset="0"/>
              <a:cs typeface="Times New Roman" panose="02020603050405020304" pitchFamily="18" charset="0"/>
            </a:endParaRPr>
          </a:p>
        </p:txBody>
      </p:sp>
      <p:pic>
        <p:nvPicPr>
          <p:cNvPr id="2" name="그림 1"/>
          <p:cNvPicPr>
            <a:picLocks noChangeAspect="1"/>
          </p:cNvPicPr>
          <p:nvPr/>
        </p:nvPicPr>
        <p:blipFill>
          <a:blip r:embed="rId3"/>
          <a:stretch>
            <a:fillRect/>
          </a:stretch>
        </p:blipFill>
        <p:spPr>
          <a:xfrm>
            <a:off x="755576" y="764704"/>
            <a:ext cx="7200800" cy="4914832"/>
          </a:xfrm>
          <a:prstGeom prst="rect">
            <a:avLst/>
          </a:prstGeom>
        </p:spPr>
      </p:pic>
      <p:sp>
        <p:nvSpPr>
          <p:cNvPr id="5" name="직사각형 4"/>
          <p:cNvSpPr/>
          <p:nvPr/>
        </p:nvSpPr>
        <p:spPr>
          <a:xfrm>
            <a:off x="1043608" y="5880196"/>
            <a:ext cx="6912768" cy="646331"/>
          </a:xfrm>
          <a:prstGeom prst="rect">
            <a:avLst/>
          </a:prstGeom>
        </p:spPr>
        <p:txBody>
          <a:bodyPr wrap="square">
            <a:spAutoFit/>
          </a:bodyPr>
          <a:lstStyle/>
          <a:p>
            <a:r>
              <a:rPr lang="en-US" altLang="ko-KR" dirty="0" smtClean="0">
                <a:latin typeface="Times New Roman" panose="02020603050405020304" pitchFamily="18" charset="0"/>
                <a:ea typeface="바탕" panose="02030600000101010101" pitchFamily="18" charset="-127"/>
              </a:rPr>
              <a:t>Huge heterogeneity in the results, especially for the effects of FIN shocks on TRADE</a:t>
            </a:r>
            <a:endParaRPr lang="en-US" altLang="ko-KR" dirty="0">
              <a:latin typeface="Times New Roman" panose="02020603050405020304" pitchFamily="18" charset="0"/>
              <a:ea typeface="바탕" panose="02030600000101010101" pitchFamily="18" charset="-127"/>
            </a:endParaRPr>
          </a:p>
        </p:txBody>
      </p:sp>
    </p:spTree>
    <p:extLst>
      <p:ext uri="{BB962C8B-B14F-4D97-AF65-F5344CB8AC3E}">
        <p14:creationId xmlns:p14="http://schemas.microsoft.com/office/powerpoint/2010/main" val="4182719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latin typeface="Times New Roman" pitchFamily="18" charset="0"/>
                <a:cs typeface="Times New Roman" pitchFamily="18" charset="0"/>
              </a:rPr>
              <a:t>Extended Experiments I</a:t>
            </a:r>
            <a:endParaRPr lang="ko-KR" altLang="en-US" b="1" dirty="0">
              <a:latin typeface="Times New Roman" pitchFamily="18" charset="0"/>
              <a:cs typeface="Times New Roman" pitchFamily="18" charset="0"/>
            </a:endParaRPr>
          </a:p>
        </p:txBody>
      </p:sp>
      <p:sp>
        <p:nvSpPr>
          <p:cNvPr id="3" name="내용 개체 틀 2"/>
          <p:cNvSpPr>
            <a:spLocks noGrp="1"/>
          </p:cNvSpPr>
          <p:nvPr>
            <p:ph idx="1"/>
          </p:nvPr>
        </p:nvSpPr>
        <p:spPr>
          <a:xfrm>
            <a:off x="434585" y="1436002"/>
            <a:ext cx="8229600" cy="5305366"/>
          </a:xfrm>
        </p:spPr>
        <p:txBody>
          <a:bodyPr>
            <a:normAutofit fontScale="92500" lnSpcReduction="10000"/>
          </a:bodyPr>
          <a:lstStyle/>
          <a:p>
            <a:r>
              <a:rPr lang="en-US" altLang="ko-KR" sz="2800" dirty="0" smtClean="0">
                <a:latin typeface="Times New Roman" panose="02020603050405020304" pitchFamily="18" charset="0"/>
                <a:cs typeface="Times New Roman" pitchFamily="18" charset="0"/>
              </a:rPr>
              <a:t>Alternative Identifying Assumptions</a:t>
            </a:r>
          </a:p>
          <a:p>
            <a:r>
              <a:rPr lang="en-US" altLang="ko-KR" dirty="0" smtClean="0">
                <a:latin typeface="Times New Roman" panose="02020603050405020304" pitchFamily="18" charset="0"/>
                <a:ea typeface="바탕" panose="02030600000101010101" pitchFamily="18" charset="-127"/>
              </a:rPr>
              <a:t>(2 VAR) Assume </a:t>
            </a:r>
            <a:r>
              <a:rPr lang="en-US" altLang="ko-KR" dirty="0">
                <a:latin typeface="Times New Roman" panose="02020603050405020304" pitchFamily="18" charset="0"/>
                <a:ea typeface="바탕" panose="02030600000101010101" pitchFamily="18" charset="-127"/>
              </a:rPr>
              <a:t>that FIN is contemporaneously exogenous to TRADE</a:t>
            </a:r>
            <a:r>
              <a:rPr lang="en-US" altLang="ko-KR" dirty="0" smtClean="0">
                <a:latin typeface="Times New Roman" panose="02020603050405020304" pitchFamily="18" charset="0"/>
                <a:ea typeface="바탕" panose="02030600000101010101" pitchFamily="18" charset="-127"/>
              </a:rPr>
              <a:t>. One </a:t>
            </a:r>
            <a:r>
              <a:rPr lang="en-US" altLang="ko-KR" dirty="0">
                <a:latin typeface="Times New Roman" panose="02020603050405020304" pitchFamily="18" charset="0"/>
                <a:ea typeface="바탕" panose="02030600000101010101" pitchFamily="18" charset="-127"/>
              </a:rPr>
              <a:t>period lagged values of FIN are used, so FIN at time t represents the value at the beginning of time </a:t>
            </a:r>
            <a:r>
              <a:rPr lang="en-US" altLang="ko-KR" dirty="0" smtClean="0">
                <a:latin typeface="Times New Roman" panose="02020603050405020304" pitchFamily="18" charset="0"/>
                <a:ea typeface="바탕" panose="02030600000101010101" pitchFamily="18" charset="-127"/>
              </a:rPr>
              <a:t>t.</a:t>
            </a:r>
          </a:p>
          <a:p>
            <a:r>
              <a:rPr lang="en-US" altLang="ko-KR" dirty="0" smtClean="0">
                <a:latin typeface="Times New Roman" panose="02020603050405020304" pitchFamily="18" charset="0"/>
                <a:ea typeface="바탕" panose="02030600000101010101" pitchFamily="18" charset="-127"/>
              </a:rPr>
              <a:t>(6 VAR) Assume </a:t>
            </a:r>
            <a:r>
              <a:rPr lang="en-US" altLang="ko-KR" dirty="0">
                <a:latin typeface="Times New Roman" panose="02020603050405020304" pitchFamily="18" charset="0"/>
                <a:ea typeface="바탕" panose="02030600000101010101" pitchFamily="18" charset="-127"/>
              </a:rPr>
              <a:t>that R, ER, FIN are contemporaneously exogenous to RGDP, CPI, </a:t>
            </a:r>
            <a:r>
              <a:rPr lang="en-US" altLang="ko-KR" dirty="0" smtClean="0">
                <a:latin typeface="Times New Roman" panose="02020603050405020304" pitchFamily="18" charset="0"/>
                <a:ea typeface="바탕" panose="02030600000101010101" pitchFamily="18" charset="-127"/>
              </a:rPr>
              <a:t>TRADE. One </a:t>
            </a:r>
            <a:r>
              <a:rPr lang="en-US" altLang="ko-KR" dirty="0">
                <a:latin typeface="Times New Roman" panose="02020603050405020304" pitchFamily="18" charset="0"/>
                <a:ea typeface="바탕" panose="02030600000101010101" pitchFamily="18" charset="-127"/>
              </a:rPr>
              <a:t>period lagged values of R, ER, FIN are used, so R, ER, FIN at time t represents the value at the beginning of time t</a:t>
            </a:r>
            <a:r>
              <a:rPr lang="en-US" altLang="ko-KR" dirty="0" smtClean="0">
                <a:latin typeface="Times New Roman" panose="02020603050405020304" pitchFamily="18" charset="0"/>
                <a:ea typeface="바탕" panose="02030600000101010101" pitchFamily="18" charset="-127"/>
              </a:rPr>
              <a:t>.</a:t>
            </a:r>
          </a:p>
          <a:p>
            <a:r>
              <a:rPr lang="en-US" altLang="ko-KR" dirty="0" smtClean="0">
                <a:latin typeface="Times New Roman" panose="02020603050405020304" pitchFamily="18" charset="0"/>
                <a:ea typeface="바탕" panose="02030600000101010101" pitchFamily="18" charset="-127"/>
              </a:rPr>
              <a:t>The results are qualitatively similar.</a:t>
            </a:r>
            <a:endParaRPr lang="en-US" altLang="ko-KR" dirty="0">
              <a:latin typeface="Times New Roman" panose="02020603050405020304" pitchFamily="18" charset="0"/>
              <a:ea typeface="바탕" panose="02030600000101010101" pitchFamily="18" charset="-127"/>
            </a:endParaRPr>
          </a:p>
        </p:txBody>
      </p:sp>
    </p:spTree>
    <p:extLst>
      <p:ext uri="{BB962C8B-B14F-4D97-AF65-F5344CB8AC3E}">
        <p14:creationId xmlns:p14="http://schemas.microsoft.com/office/powerpoint/2010/main" val="27724499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a:latin typeface="Times New Roman" panose="02020603050405020304" pitchFamily="18" charset="0"/>
                <a:cs typeface="Times New Roman" panose="02020603050405020304" pitchFamily="18" charset="0"/>
              </a:rPr>
              <a:t>7</a:t>
            </a:r>
            <a:r>
              <a:rPr lang="en-US" altLang="ko-KR" b="1" dirty="0" smtClean="0">
                <a:latin typeface="Times New Roman" panose="02020603050405020304" pitchFamily="18" charset="0"/>
                <a:cs typeface="Times New Roman" panose="02020603050405020304" pitchFamily="18" charset="0"/>
              </a:rPr>
              <a:t>. Impulse Responses: Alternative Identifying Assumption 1</a:t>
            </a:r>
            <a:endParaRPr lang="ko-KR" altLang="en-US" b="1" dirty="0">
              <a:latin typeface="Times New Roman" panose="02020603050405020304" pitchFamily="18" charset="0"/>
              <a:cs typeface="Times New Roman" panose="02020603050405020304" pitchFamily="18" charset="0"/>
            </a:endParaRPr>
          </a:p>
        </p:txBody>
      </p:sp>
      <p:pic>
        <p:nvPicPr>
          <p:cNvPr id="2" name="그림 1"/>
          <p:cNvPicPr>
            <a:picLocks noChangeAspect="1"/>
          </p:cNvPicPr>
          <p:nvPr/>
        </p:nvPicPr>
        <p:blipFill>
          <a:blip r:embed="rId3"/>
          <a:stretch>
            <a:fillRect/>
          </a:stretch>
        </p:blipFill>
        <p:spPr>
          <a:xfrm>
            <a:off x="395536" y="922435"/>
            <a:ext cx="6840760" cy="4669091"/>
          </a:xfrm>
          <a:prstGeom prst="rect">
            <a:avLst/>
          </a:prstGeom>
        </p:spPr>
      </p:pic>
      <p:sp>
        <p:nvSpPr>
          <p:cNvPr id="5" name="직사각형 4"/>
          <p:cNvSpPr/>
          <p:nvPr/>
        </p:nvSpPr>
        <p:spPr>
          <a:xfrm>
            <a:off x="971600" y="5811973"/>
            <a:ext cx="6912768" cy="923330"/>
          </a:xfrm>
          <a:prstGeom prst="rect">
            <a:avLst/>
          </a:prstGeom>
        </p:spPr>
        <p:txBody>
          <a:bodyPr wrap="square">
            <a:spAutoFit/>
          </a:bodyPr>
          <a:lstStyle/>
          <a:p>
            <a:r>
              <a:rPr lang="en-US" altLang="ko-KR" dirty="0" smtClean="0">
                <a:latin typeface="Times New Roman" panose="02020603050405020304" pitchFamily="18" charset="0"/>
                <a:ea typeface="바탕" panose="02030600000101010101" pitchFamily="18" charset="-127"/>
              </a:rPr>
              <a:t>Assume that FIN is contemporaneously exogenous to TRADE.</a:t>
            </a:r>
          </a:p>
          <a:p>
            <a:r>
              <a:rPr lang="en-US" altLang="ko-KR" dirty="0" smtClean="0">
                <a:latin typeface="Times New Roman" panose="02020603050405020304" pitchFamily="18" charset="0"/>
                <a:ea typeface="바탕" panose="02030600000101010101" pitchFamily="18" charset="-127"/>
              </a:rPr>
              <a:t>One period lagged values of FIN are used, so FIN at time t represents the value at the beginning of time t.</a:t>
            </a:r>
            <a:endParaRPr lang="en-US" altLang="ko-KR" dirty="0">
              <a:latin typeface="Times New Roman" panose="02020603050405020304" pitchFamily="18" charset="0"/>
              <a:ea typeface="바탕" panose="02030600000101010101" pitchFamily="18" charset="-127"/>
            </a:endParaRPr>
          </a:p>
        </p:txBody>
      </p:sp>
    </p:spTree>
    <p:extLst>
      <p:ext uri="{BB962C8B-B14F-4D97-AF65-F5344CB8AC3E}">
        <p14:creationId xmlns:p14="http://schemas.microsoft.com/office/powerpoint/2010/main" val="378918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latin typeface="Times New Roman" pitchFamily="18" charset="0"/>
                <a:cs typeface="Times New Roman" pitchFamily="18" charset="0"/>
              </a:rPr>
              <a:t>Backgrounds and Objectives</a:t>
            </a:r>
            <a:endParaRPr lang="ko-KR" altLang="en-US" b="1" dirty="0">
              <a:latin typeface="Times New Roman" pitchFamily="18" charset="0"/>
              <a:cs typeface="Times New Roman" pitchFamily="18" charset="0"/>
            </a:endParaRPr>
          </a:p>
        </p:txBody>
      </p:sp>
      <p:sp>
        <p:nvSpPr>
          <p:cNvPr id="3" name="내용 개체 틀 2"/>
          <p:cNvSpPr>
            <a:spLocks noGrp="1"/>
          </p:cNvSpPr>
          <p:nvPr>
            <p:ph idx="1"/>
          </p:nvPr>
        </p:nvSpPr>
        <p:spPr>
          <a:xfrm>
            <a:off x="457200" y="1556792"/>
            <a:ext cx="8229600" cy="4896544"/>
          </a:xfrm>
        </p:spPr>
        <p:txBody>
          <a:bodyPr>
            <a:normAutofit/>
          </a:bodyPr>
          <a:lstStyle/>
          <a:p>
            <a:r>
              <a:rPr lang="en-US" altLang="ko-KR" sz="2400" dirty="0" smtClean="0">
                <a:latin typeface="Times New Roman" pitchFamily="18" charset="0"/>
                <a:cs typeface="Times New Roman" pitchFamily="18" charset="0"/>
              </a:rPr>
              <a:t>The postwar period has seen a rapid growth of both trade and financial globalization. However, the momentum of trade globalization slowed down after GFC. The Covid-19 likely accelerate post-GFC trade </a:t>
            </a:r>
            <a:r>
              <a:rPr lang="en-US" altLang="ko-KR" sz="2400" dirty="0" err="1" smtClean="0">
                <a:latin typeface="Times New Roman" pitchFamily="18" charset="0"/>
                <a:cs typeface="Times New Roman" pitchFamily="18" charset="0"/>
              </a:rPr>
              <a:t>deglobalization</a:t>
            </a:r>
            <a:r>
              <a:rPr lang="en-US" altLang="ko-KR" sz="2400" dirty="0" smtClean="0">
                <a:latin typeface="Times New Roman" pitchFamily="18" charset="0"/>
                <a:cs typeface="Times New Roman" pitchFamily="18" charset="0"/>
              </a:rPr>
              <a:t> trends further. </a:t>
            </a: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How will the ongoing trade </a:t>
            </a:r>
            <a:r>
              <a:rPr lang="en-US" altLang="ko-KR" sz="2400" dirty="0" err="1" smtClean="0">
                <a:latin typeface="Times New Roman" pitchFamily="18" charset="0"/>
                <a:cs typeface="Times New Roman" pitchFamily="18" charset="0"/>
              </a:rPr>
              <a:t>deglobalization</a:t>
            </a:r>
            <a:r>
              <a:rPr lang="en-US" altLang="ko-KR" sz="2400" dirty="0" smtClean="0">
                <a:latin typeface="Times New Roman" pitchFamily="18" charset="0"/>
                <a:cs typeface="Times New Roman" pitchFamily="18" charset="0"/>
              </a:rPr>
              <a:t> affect financial globalization?</a:t>
            </a:r>
          </a:p>
          <a:p>
            <a:endParaRPr lang="en-US" altLang="ko-KR" sz="2400" dirty="0">
              <a:latin typeface="Times New Roman" pitchFamily="18" charset="0"/>
              <a:cs typeface="Times New Roman" pitchFamily="18" charset="0"/>
            </a:endParaRPr>
          </a:p>
          <a:p>
            <a:r>
              <a:rPr lang="en-US" altLang="ko-KR" sz="2400" dirty="0" smtClean="0">
                <a:latin typeface="Times New Roman" pitchFamily="18" charset="0"/>
                <a:cs typeface="Times New Roman" pitchFamily="18" charset="0"/>
              </a:rPr>
              <a:t>More generally, the interactions between trade and financial integration</a:t>
            </a:r>
          </a:p>
          <a:p>
            <a:endParaRPr lang="en-US" altLang="ko-KR" dirty="0" smtClean="0">
              <a:latin typeface="Times New Roman" pitchFamily="18" charset="0"/>
              <a:cs typeface="Times New Roman" pitchFamily="18" charset="0"/>
            </a:endParaRPr>
          </a:p>
          <a:p>
            <a:pPr marL="0" indent="0">
              <a:buNone/>
            </a:pPr>
            <a:endParaRPr lang="en-US" altLang="ko-KR" dirty="0" smtClean="0">
              <a:latin typeface="Times New Roman" pitchFamily="18" charset="0"/>
              <a:cs typeface="Times New Roman" pitchFamily="18" charset="0"/>
            </a:endParaRPr>
          </a:p>
          <a:p>
            <a:endParaRPr lang="ko-KR" altLang="en-US" dirty="0"/>
          </a:p>
        </p:txBody>
      </p:sp>
    </p:spTree>
    <p:extLst>
      <p:ext uri="{BB962C8B-B14F-4D97-AF65-F5344CB8AC3E}">
        <p14:creationId xmlns:p14="http://schemas.microsoft.com/office/powerpoint/2010/main" val="22438302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a:latin typeface="Times New Roman" panose="02020603050405020304" pitchFamily="18" charset="0"/>
                <a:cs typeface="Times New Roman" panose="02020603050405020304" pitchFamily="18" charset="0"/>
              </a:rPr>
              <a:t>8</a:t>
            </a:r>
            <a:r>
              <a:rPr lang="en-US" altLang="ko-KR" b="1" dirty="0" smtClean="0">
                <a:latin typeface="Times New Roman" panose="02020603050405020304" pitchFamily="18" charset="0"/>
                <a:cs typeface="Times New Roman" panose="02020603050405020304" pitchFamily="18" charset="0"/>
              </a:rPr>
              <a:t>. Impulse Responses</a:t>
            </a:r>
            <a:r>
              <a:rPr lang="en-US" altLang="ko-KR" b="1" dirty="0">
                <a:latin typeface="Times New Roman" panose="02020603050405020304" pitchFamily="18" charset="0"/>
                <a:cs typeface="Times New Roman" panose="02020603050405020304" pitchFamily="18" charset="0"/>
              </a:rPr>
              <a:t>: Alternative Identifying Assumption 2</a:t>
            </a:r>
            <a:endParaRPr lang="ko-KR" altLang="en-US" b="1" dirty="0">
              <a:latin typeface="Times New Roman" panose="02020603050405020304" pitchFamily="18" charset="0"/>
              <a:cs typeface="Times New Roman" panose="02020603050405020304" pitchFamily="18" charset="0"/>
            </a:endParaRPr>
          </a:p>
        </p:txBody>
      </p:sp>
      <p:pic>
        <p:nvPicPr>
          <p:cNvPr id="2" name="그림 1"/>
          <p:cNvPicPr>
            <a:picLocks noChangeAspect="1"/>
          </p:cNvPicPr>
          <p:nvPr/>
        </p:nvPicPr>
        <p:blipFill>
          <a:blip r:embed="rId3"/>
          <a:stretch>
            <a:fillRect/>
          </a:stretch>
        </p:blipFill>
        <p:spPr>
          <a:xfrm>
            <a:off x="332296" y="701988"/>
            <a:ext cx="7552072" cy="5141270"/>
          </a:xfrm>
          <a:prstGeom prst="rect">
            <a:avLst/>
          </a:prstGeom>
        </p:spPr>
      </p:pic>
      <p:sp>
        <p:nvSpPr>
          <p:cNvPr id="5" name="직사각형 4"/>
          <p:cNvSpPr/>
          <p:nvPr/>
        </p:nvSpPr>
        <p:spPr>
          <a:xfrm>
            <a:off x="971600" y="5811973"/>
            <a:ext cx="7920880" cy="923330"/>
          </a:xfrm>
          <a:prstGeom prst="rect">
            <a:avLst/>
          </a:prstGeom>
        </p:spPr>
        <p:txBody>
          <a:bodyPr wrap="square">
            <a:spAutoFit/>
          </a:bodyPr>
          <a:lstStyle/>
          <a:p>
            <a:r>
              <a:rPr lang="en-US" altLang="ko-KR" dirty="0" smtClean="0">
                <a:latin typeface="Times New Roman" panose="02020603050405020304" pitchFamily="18" charset="0"/>
                <a:ea typeface="바탕" panose="02030600000101010101" pitchFamily="18" charset="-127"/>
              </a:rPr>
              <a:t>Assume that R, ER, FIN are contemporaneously exogenous to RGDP, CPI, TRADE.</a:t>
            </a:r>
          </a:p>
          <a:p>
            <a:r>
              <a:rPr lang="en-US" altLang="ko-KR" dirty="0" smtClean="0">
                <a:latin typeface="Times New Roman" panose="02020603050405020304" pitchFamily="18" charset="0"/>
                <a:ea typeface="바탕" panose="02030600000101010101" pitchFamily="18" charset="-127"/>
              </a:rPr>
              <a:t>One period lagged values of R, ER, FIN are used, so R, ER, FIN at time t represents the value at the beginning of time t.</a:t>
            </a:r>
            <a:endParaRPr lang="en-US" altLang="ko-KR" dirty="0">
              <a:latin typeface="Times New Roman" panose="02020603050405020304" pitchFamily="18" charset="0"/>
              <a:ea typeface="바탕" panose="02030600000101010101" pitchFamily="18" charset="-127"/>
            </a:endParaRPr>
          </a:p>
        </p:txBody>
      </p:sp>
    </p:spTree>
    <p:extLst>
      <p:ext uri="{BB962C8B-B14F-4D97-AF65-F5344CB8AC3E}">
        <p14:creationId xmlns:p14="http://schemas.microsoft.com/office/powerpoint/2010/main" val="1083614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latin typeface="Times New Roman" pitchFamily="18" charset="0"/>
                <a:cs typeface="Times New Roman" pitchFamily="18" charset="0"/>
              </a:rPr>
              <a:t>Extended Experiments II</a:t>
            </a:r>
            <a:endParaRPr lang="ko-KR" altLang="en-US" b="1" dirty="0">
              <a:latin typeface="Times New Roman" pitchFamily="18" charset="0"/>
              <a:cs typeface="Times New Roman" pitchFamily="18" charset="0"/>
            </a:endParaRPr>
          </a:p>
        </p:txBody>
      </p:sp>
      <p:sp>
        <p:nvSpPr>
          <p:cNvPr id="3" name="내용 개체 틀 2"/>
          <p:cNvSpPr>
            <a:spLocks noGrp="1"/>
          </p:cNvSpPr>
          <p:nvPr>
            <p:ph idx="1"/>
          </p:nvPr>
        </p:nvSpPr>
        <p:spPr>
          <a:xfrm>
            <a:off x="434585" y="1436002"/>
            <a:ext cx="8229600" cy="5305366"/>
          </a:xfrm>
        </p:spPr>
        <p:txBody>
          <a:bodyPr>
            <a:normAutofit/>
          </a:bodyPr>
          <a:lstStyle/>
          <a:p>
            <a:r>
              <a:rPr lang="en-US" altLang="ko-KR" sz="2800" dirty="0" smtClean="0">
                <a:latin typeface="Times New Roman" panose="02020603050405020304" pitchFamily="18" charset="0"/>
                <a:cs typeface="Times New Roman" panose="02020603050405020304" pitchFamily="18" charset="0"/>
              </a:rPr>
              <a:t>Why is the result of 6 variable model different from that of 2 variable model?</a:t>
            </a:r>
          </a:p>
          <a:p>
            <a:pPr lvl="1"/>
            <a:r>
              <a:rPr lang="en-US" altLang="ko-KR" dirty="0" smtClean="0">
                <a:latin typeface="Times New Roman" panose="02020603050405020304" pitchFamily="18" charset="0"/>
                <a:cs typeface="Times New Roman" pitchFamily="18" charset="0"/>
              </a:rPr>
              <a:t>28 </a:t>
            </a:r>
            <a:r>
              <a:rPr lang="en-US" altLang="ko-KR" dirty="0">
                <a:latin typeface="Times New Roman" panose="02020603050405020304" pitchFamily="18" charset="0"/>
                <a:cs typeface="Times New Roman" pitchFamily="18" charset="0"/>
              </a:rPr>
              <a:t>countries </a:t>
            </a:r>
            <a:r>
              <a:rPr lang="en-US" altLang="ko-KR" dirty="0" smtClean="0">
                <a:latin typeface="Times New Roman" panose="02020603050405020304" pitchFamily="18" charset="0"/>
                <a:cs typeface="Times New Roman" pitchFamily="18" charset="0"/>
              </a:rPr>
              <a:t>only in 6 variable model</a:t>
            </a:r>
            <a:endParaRPr lang="en-US" altLang="ko-KR" dirty="0">
              <a:latin typeface="Times New Roman" panose="02020603050405020304" pitchFamily="18" charset="0"/>
              <a:cs typeface="Times New Roman" pitchFamily="18" charset="0"/>
            </a:endParaRPr>
          </a:p>
          <a:p>
            <a:pPr lvl="1"/>
            <a:r>
              <a:rPr lang="en-US" altLang="ko-KR" dirty="0">
                <a:latin typeface="Times New Roman" panose="02020603050405020304" pitchFamily="18" charset="0"/>
                <a:cs typeface="Times New Roman" pitchFamily="18" charset="0"/>
              </a:rPr>
              <a:t>c</a:t>
            </a:r>
            <a:r>
              <a:rPr lang="en-US" altLang="ko-KR" dirty="0" smtClean="0">
                <a:latin typeface="Times New Roman" panose="02020603050405020304" pitchFamily="18" charset="0"/>
                <a:cs typeface="Times New Roman" pitchFamily="18" charset="0"/>
              </a:rPr>
              <a:t>ontrol variables?</a:t>
            </a:r>
            <a:endParaRPr lang="en-US" altLang="ko-KR" sz="2800" dirty="0">
              <a:latin typeface="Times New Roman" panose="02020603050405020304" pitchFamily="18" charset="0"/>
              <a:cs typeface="Times New Roman" panose="02020603050405020304" pitchFamily="18" charset="0"/>
            </a:endParaRPr>
          </a:p>
          <a:p>
            <a:r>
              <a:rPr lang="en-US" altLang="ko-KR" sz="2800" dirty="0" smtClean="0">
                <a:latin typeface="Times New Roman" panose="02020603050405020304" pitchFamily="18" charset="0"/>
                <a:cs typeface="Times New Roman" panose="02020603050405020304" pitchFamily="18" charset="0"/>
              </a:rPr>
              <a:t>4 lags in 6 variable model</a:t>
            </a:r>
          </a:p>
          <a:p>
            <a:r>
              <a:rPr lang="en-US" altLang="ko-KR" sz="2800" dirty="0" smtClean="0">
                <a:latin typeface="Times New Roman" panose="02020603050405020304" pitchFamily="18" charset="0"/>
                <a:cs typeface="Times New Roman" panose="02020603050405020304" pitchFamily="18" charset="0"/>
              </a:rPr>
              <a:t>The role of full heterogeneity: Panel VAR with individual fixed effect only</a:t>
            </a:r>
          </a:p>
        </p:txBody>
      </p:sp>
    </p:spTree>
    <p:extLst>
      <p:ext uri="{BB962C8B-B14F-4D97-AF65-F5344CB8AC3E}">
        <p14:creationId xmlns:p14="http://schemas.microsoft.com/office/powerpoint/2010/main" val="17269282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a:latin typeface="Times New Roman" panose="02020603050405020304" pitchFamily="18" charset="0"/>
                <a:cs typeface="Times New Roman" panose="02020603050405020304" pitchFamily="18" charset="0"/>
              </a:rPr>
              <a:t>9</a:t>
            </a:r>
            <a:r>
              <a:rPr lang="en-US" altLang="ko-KR" b="1" dirty="0" smtClean="0">
                <a:latin typeface="Times New Roman" panose="02020603050405020304" pitchFamily="18" charset="0"/>
                <a:cs typeface="Times New Roman" panose="02020603050405020304" pitchFamily="18" charset="0"/>
              </a:rPr>
              <a:t>. Impulse Responses: Reduced Sample</a:t>
            </a:r>
            <a:endParaRPr lang="ko-KR" altLang="en-US" b="1" dirty="0">
              <a:latin typeface="Times New Roman" panose="02020603050405020304" pitchFamily="18" charset="0"/>
              <a:cs typeface="Times New Roman" panose="02020603050405020304" pitchFamily="18" charset="0"/>
            </a:endParaRPr>
          </a:p>
        </p:txBody>
      </p:sp>
      <p:pic>
        <p:nvPicPr>
          <p:cNvPr id="2" name="그림 1"/>
          <p:cNvPicPr>
            <a:picLocks noChangeAspect="1"/>
          </p:cNvPicPr>
          <p:nvPr/>
        </p:nvPicPr>
        <p:blipFill>
          <a:blip r:embed="rId3"/>
          <a:stretch>
            <a:fillRect/>
          </a:stretch>
        </p:blipFill>
        <p:spPr>
          <a:xfrm>
            <a:off x="577280" y="822929"/>
            <a:ext cx="7221506" cy="4916229"/>
          </a:xfrm>
          <a:prstGeom prst="rect">
            <a:avLst/>
          </a:prstGeom>
        </p:spPr>
      </p:pic>
      <p:sp>
        <p:nvSpPr>
          <p:cNvPr id="5" name="직사각형 4"/>
          <p:cNvSpPr/>
          <p:nvPr/>
        </p:nvSpPr>
        <p:spPr>
          <a:xfrm>
            <a:off x="395536" y="5657671"/>
            <a:ext cx="8568952" cy="1200329"/>
          </a:xfrm>
          <a:prstGeom prst="rect">
            <a:avLst/>
          </a:prstGeom>
        </p:spPr>
        <p:txBody>
          <a:bodyPr wrap="square">
            <a:spAutoFit/>
          </a:bodyPr>
          <a:lstStyle/>
          <a:p>
            <a:r>
              <a:rPr lang="en-US" altLang="ko-KR" dirty="0" smtClean="0">
                <a:latin typeface="Times New Roman" panose="02020603050405020304" pitchFamily="18" charset="0"/>
                <a:ea typeface="바탕" panose="02030600000101010101" pitchFamily="18" charset="-127"/>
              </a:rPr>
              <a:t>28 countries only as in 6 variable VAR. More positive responses of TRADE to FIN shocks are found but still weaker than those in the 6 variable model.</a:t>
            </a:r>
          </a:p>
          <a:p>
            <a:r>
              <a:rPr lang="en-US" altLang="ko-KR" dirty="0" smtClean="0">
                <a:latin typeface="Times New Roman" panose="02020603050405020304" pitchFamily="18" charset="0"/>
                <a:ea typeface="바탕" panose="02030600000101010101" pitchFamily="18" charset="-127"/>
              </a:rPr>
              <a:t>The positive effect of FIN shocks on TRADE found in the 6 variable model is </a:t>
            </a:r>
            <a:r>
              <a:rPr lang="en-US" altLang="ko-KR" dirty="0" smtClean="0">
                <a:latin typeface="Times New Roman" panose="02020603050405020304" pitchFamily="18" charset="0"/>
                <a:ea typeface="바탕" panose="02030600000101010101" pitchFamily="18" charset="-127"/>
              </a:rPr>
              <a:t>not entirely due </a:t>
            </a:r>
            <a:r>
              <a:rPr lang="en-US" altLang="ko-KR" dirty="0" smtClean="0">
                <a:latin typeface="Times New Roman" panose="02020603050405020304" pitchFamily="18" charset="0"/>
                <a:ea typeface="바탕" panose="02030600000101010101" pitchFamily="18" charset="-127"/>
              </a:rPr>
              <a:t>to reduced country </a:t>
            </a:r>
            <a:r>
              <a:rPr lang="en-US" altLang="ko-KR" dirty="0" smtClean="0">
                <a:latin typeface="Times New Roman" panose="02020603050405020304" pitchFamily="18" charset="0"/>
                <a:ea typeface="바탕" panose="02030600000101010101" pitchFamily="18" charset="-127"/>
              </a:rPr>
              <a:t>sample. </a:t>
            </a:r>
            <a:endParaRPr lang="en-US" altLang="ko-KR" dirty="0">
              <a:latin typeface="Times New Roman" panose="02020603050405020304" pitchFamily="18" charset="0"/>
              <a:ea typeface="바탕" panose="02030600000101010101" pitchFamily="18" charset="-127"/>
            </a:endParaRPr>
          </a:p>
        </p:txBody>
      </p:sp>
    </p:spTree>
    <p:extLst>
      <p:ext uri="{BB962C8B-B14F-4D97-AF65-F5344CB8AC3E}">
        <p14:creationId xmlns:p14="http://schemas.microsoft.com/office/powerpoint/2010/main" val="1954884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188640"/>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smtClean="0">
                <a:latin typeface="Times New Roman" panose="02020603050405020304" pitchFamily="18" charset="0"/>
                <a:cs typeface="Times New Roman" panose="02020603050405020304" pitchFamily="18" charset="0"/>
              </a:rPr>
              <a:t>10. Impulse Responses: Combinations of Control Variables</a:t>
            </a:r>
            <a:endParaRPr lang="ko-KR" altLang="en-US" b="1" dirty="0">
              <a:latin typeface="Times New Roman" panose="02020603050405020304" pitchFamily="18" charset="0"/>
              <a:cs typeface="Times New Roman" panose="02020603050405020304" pitchFamily="18" charset="0"/>
            </a:endParaRPr>
          </a:p>
        </p:txBody>
      </p:sp>
      <p:pic>
        <p:nvPicPr>
          <p:cNvPr id="2" name="그림 1"/>
          <p:cNvPicPr>
            <a:picLocks noChangeAspect="1"/>
          </p:cNvPicPr>
          <p:nvPr/>
        </p:nvPicPr>
        <p:blipFill>
          <a:blip r:embed="rId3"/>
          <a:stretch>
            <a:fillRect/>
          </a:stretch>
        </p:blipFill>
        <p:spPr>
          <a:xfrm>
            <a:off x="467544" y="701988"/>
            <a:ext cx="7366660" cy="5054023"/>
          </a:xfrm>
          <a:prstGeom prst="rect">
            <a:avLst/>
          </a:prstGeom>
        </p:spPr>
      </p:pic>
      <p:sp>
        <p:nvSpPr>
          <p:cNvPr id="5" name="직사각형 4"/>
          <p:cNvSpPr/>
          <p:nvPr/>
        </p:nvSpPr>
        <p:spPr>
          <a:xfrm>
            <a:off x="626570" y="5900027"/>
            <a:ext cx="7776864" cy="830997"/>
          </a:xfrm>
          <a:prstGeom prst="rect">
            <a:avLst/>
          </a:prstGeom>
        </p:spPr>
        <p:txBody>
          <a:bodyPr wrap="square">
            <a:spAutoFit/>
          </a:bodyPr>
          <a:lstStyle/>
          <a:p>
            <a:r>
              <a:rPr lang="en-US" altLang="ko-KR" sz="1600" dirty="0">
                <a:latin typeface="Times New Roman" panose="02020603050405020304" pitchFamily="18" charset="0"/>
                <a:ea typeface="바탕" panose="02030600000101010101" pitchFamily="18" charset="-127"/>
              </a:rPr>
              <a:t>We further explore which control variable contributes to the positive effect of FIN shocks on TRADE. We experiment with various combinations of the four control variables. We find that RGDP and ER are needed </a:t>
            </a:r>
            <a:r>
              <a:rPr lang="en-US" altLang="ko-KR" sz="1600" dirty="0" smtClean="0">
                <a:latin typeface="Times New Roman" panose="02020603050405020304" pitchFamily="18" charset="0"/>
                <a:ea typeface="바탕" panose="02030600000101010101" pitchFamily="18" charset="-127"/>
              </a:rPr>
              <a:t>to obtain </a:t>
            </a:r>
            <a:r>
              <a:rPr lang="en-US" altLang="ko-KR" sz="1600" dirty="0">
                <a:latin typeface="Times New Roman" panose="02020603050405020304" pitchFamily="18" charset="0"/>
                <a:ea typeface="바탕" panose="02030600000101010101" pitchFamily="18" charset="-127"/>
              </a:rPr>
              <a:t>a </a:t>
            </a:r>
            <a:r>
              <a:rPr lang="en-US" altLang="ko-KR" sz="1600" dirty="0" smtClean="0">
                <a:latin typeface="Times New Roman" panose="02020603050405020304" pitchFamily="18" charset="0"/>
                <a:ea typeface="바탕" panose="02030600000101010101" pitchFamily="18" charset="-127"/>
              </a:rPr>
              <a:t>significant </a:t>
            </a:r>
            <a:r>
              <a:rPr lang="en-US" altLang="ko-KR" sz="1600" dirty="0">
                <a:latin typeface="Times New Roman" panose="02020603050405020304" pitchFamily="18" charset="0"/>
                <a:ea typeface="바탕" panose="02030600000101010101" pitchFamily="18" charset="-127"/>
              </a:rPr>
              <a:t>increase in </a:t>
            </a:r>
            <a:r>
              <a:rPr lang="en-US" altLang="ko-KR" sz="1600" dirty="0" smtClean="0">
                <a:latin typeface="Times New Roman" panose="02020603050405020304" pitchFamily="18" charset="0"/>
                <a:ea typeface="바탕" panose="02030600000101010101" pitchFamily="18" charset="-127"/>
              </a:rPr>
              <a:t>TRADE to FIN shocks</a:t>
            </a:r>
            <a:endParaRPr lang="ko-KR" altLang="en-US" sz="1600" dirty="0"/>
          </a:p>
        </p:txBody>
      </p:sp>
    </p:spTree>
    <p:extLst>
      <p:ext uri="{BB962C8B-B14F-4D97-AF65-F5344CB8AC3E}">
        <p14:creationId xmlns:p14="http://schemas.microsoft.com/office/powerpoint/2010/main" val="17009164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smtClean="0">
                <a:latin typeface="Times New Roman" panose="02020603050405020304" pitchFamily="18" charset="0"/>
                <a:cs typeface="Times New Roman" panose="02020603050405020304" pitchFamily="18" charset="0"/>
              </a:rPr>
              <a:t>11. Impulse Responses: 6 Variable Model, 4 Lags</a:t>
            </a:r>
            <a:endParaRPr lang="ko-KR" altLang="en-US" b="1" dirty="0">
              <a:latin typeface="Times New Roman" panose="02020603050405020304" pitchFamily="18" charset="0"/>
              <a:cs typeface="Times New Roman" panose="02020603050405020304" pitchFamily="18" charset="0"/>
            </a:endParaRPr>
          </a:p>
        </p:txBody>
      </p:sp>
      <p:pic>
        <p:nvPicPr>
          <p:cNvPr id="2" name="그림 1"/>
          <p:cNvPicPr>
            <a:picLocks noChangeAspect="1"/>
          </p:cNvPicPr>
          <p:nvPr/>
        </p:nvPicPr>
        <p:blipFill>
          <a:blip r:embed="rId3"/>
          <a:stretch>
            <a:fillRect/>
          </a:stretch>
        </p:blipFill>
        <p:spPr>
          <a:xfrm>
            <a:off x="442546" y="851702"/>
            <a:ext cx="7826860" cy="5328338"/>
          </a:xfrm>
          <a:prstGeom prst="rect">
            <a:avLst/>
          </a:prstGeom>
        </p:spPr>
      </p:pic>
      <p:sp>
        <p:nvSpPr>
          <p:cNvPr id="5" name="직사각형 4"/>
          <p:cNvSpPr/>
          <p:nvPr/>
        </p:nvSpPr>
        <p:spPr>
          <a:xfrm>
            <a:off x="899592" y="6309320"/>
            <a:ext cx="6912768" cy="369332"/>
          </a:xfrm>
          <a:prstGeom prst="rect">
            <a:avLst/>
          </a:prstGeom>
        </p:spPr>
        <p:txBody>
          <a:bodyPr wrap="square">
            <a:spAutoFit/>
          </a:bodyPr>
          <a:lstStyle/>
          <a:p>
            <a:r>
              <a:rPr lang="en-US" altLang="ko-KR" dirty="0" smtClean="0">
                <a:latin typeface="Times New Roman" panose="02020603050405020304" pitchFamily="18" charset="0"/>
                <a:ea typeface="바탕" panose="02030600000101010101" pitchFamily="18" charset="-127"/>
              </a:rPr>
              <a:t>The results are qualitatively similar.</a:t>
            </a:r>
            <a:endParaRPr lang="en-US" altLang="ko-KR" dirty="0">
              <a:latin typeface="Times New Roman" panose="02020603050405020304" pitchFamily="18" charset="0"/>
              <a:ea typeface="바탕" panose="02030600000101010101" pitchFamily="18" charset="-127"/>
            </a:endParaRPr>
          </a:p>
        </p:txBody>
      </p:sp>
    </p:spTree>
    <p:extLst>
      <p:ext uri="{BB962C8B-B14F-4D97-AF65-F5344CB8AC3E}">
        <p14:creationId xmlns:p14="http://schemas.microsoft.com/office/powerpoint/2010/main" val="4231766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581240" y="188640"/>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smtClean="0">
                <a:latin typeface="Times New Roman" panose="02020603050405020304" pitchFamily="18" charset="0"/>
                <a:cs typeface="Times New Roman" panose="02020603050405020304" pitchFamily="18" charset="0"/>
              </a:rPr>
              <a:t>12. Impulse Responses: Panel VAR with Individual Fixed Effect</a:t>
            </a:r>
            <a:endParaRPr lang="ko-KR" altLang="en-US" b="1" dirty="0">
              <a:latin typeface="Times New Roman" panose="02020603050405020304" pitchFamily="18" charset="0"/>
              <a:cs typeface="Times New Roman" panose="02020603050405020304" pitchFamily="18" charset="0"/>
            </a:endParaRPr>
          </a:p>
        </p:txBody>
      </p:sp>
      <p:pic>
        <p:nvPicPr>
          <p:cNvPr id="4" name="그림 3"/>
          <p:cNvPicPr>
            <a:picLocks noChangeAspect="1"/>
          </p:cNvPicPr>
          <p:nvPr/>
        </p:nvPicPr>
        <p:blipFill>
          <a:blip r:embed="rId3"/>
          <a:stretch>
            <a:fillRect/>
          </a:stretch>
        </p:blipFill>
        <p:spPr>
          <a:xfrm>
            <a:off x="755576" y="669613"/>
            <a:ext cx="6604639" cy="4647709"/>
          </a:xfrm>
          <a:prstGeom prst="rect">
            <a:avLst/>
          </a:prstGeom>
        </p:spPr>
      </p:pic>
      <p:sp>
        <p:nvSpPr>
          <p:cNvPr id="5" name="직사각형 4"/>
          <p:cNvSpPr/>
          <p:nvPr/>
        </p:nvSpPr>
        <p:spPr>
          <a:xfrm>
            <a:off x="581240" y="5373216"/>
            <a:ext cx="8167224" cy="1323439"/>
          </a:xfrm>
          <a:prstGeom prst="rect">
            <a:avLst/>
          </a:prstGeom>
        </p:spPr>
        <p:txBody>
          <a:bodyPr wrap="square">
            <a:spAutoFit/>
          </a:bodyPr>
          <a:lstStyle/>
          <a:p>
            <a:r>
              <a:rPr lang="en-US" altLang="ko-KR" sz="1600" dirty="0">
                <a:latin typeface="Times New Roman" panose="02020603050405020304" pitchFamily="18" charset="0"/>
                <a:ea typeface="바탕" panose="02030600000101010101" pitchFamily="18" charset="-127"/>
              </a:rPr>
              <a:t>One important difference is the persistence of the effect. The positive effects of TRADE shocks on FIN in this model are less persistent than those in the baseline model. </a:t>
            </a:r>
            <a:r>
              <a:rPr lang="en-US" altLang="ko-KR" sz="1600" dirty="0" smtClean="0">
                <a:latin typeface="Times New Roman" panose="02020603050405020304" pitchFamily="18" charset="0"/>
                <a:ea typeface="바탕" panose="02030600000101010101" pitchFamily="18" charset="-127"/>
              </a:rPr>
              <a:t>In addition, the </a:t>
            </a:r>
            <a:r>
              <a:rPr lang="en-US" altLang="ko-KR" sz="1600" dirty="0">
                <a:latin typeface="Times New Roman" panose="02020603050405020304" pitchFamily="18" charset="0"/>
                <a:ea typeface="바탕" panose="02030600000101010101" pitchFamily="18" charset="-127"/>
              </a:rPr>
              <a:t>positive effects of FIN shocks on TRADE in this model are more persistent than those in the baseline model. This suggests that the persistence of the effects can be misleading if we do not properly account for cross-country heterogeneity.</a:t>
            </a:r>
            <a:endParaRPr lang="ko-KR" altLang="en-US" sz="1600" dirty="0"/>
          </a:p>
        </p:txBody>
      </p:sp>
    </p:spTree>
    <p:extLst>
      <p:ext uri="{BB962C8B-B14F-4D97-AF65-F5344CB8AC3E}">
        <p14:creationId xmlns:p14="http://schemas.microsoft.com/office/powerpoint/2010/main" val="16685807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646331"/>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smtClean="0">
                <a:latin typeface="Times New Roman" panose="02020603050405020304" pitchFamily="18" charset="0"/>
                <a:cs typeface="Times New Roman" panose="02020603050405020304" pitchFamily="18" charset="0"/>
              </a:rPr>
              <a:t>13. Impulse Responses</a:t>
            </a:r>
            <a:r>
              <a:rPr lang="en-US" altLang="ko-KR" b="1" dirty="0">
                <a:latin typeface="Times New Roman" panose="02020603050405020304" pitchFamily="18" charset="0"/>
                <a:cs typeface="Times New Roman" panose="02020603050405020304" pitchFamily="18" charset="0"/>
              </a:rPr>
              <a:t>: Panel VAR with Individual Fixed Effect</a:t>
            </a:r>
            <a:endParaRPr lang="ko-KR" altLang="en-US" b="1" dirty="0">
              <a:latin typeface="Times New Roman" panose="02020603050405020304" pitchFamily="18" charset="0"/>
              <a:cs typeface="Times New Roman" panose="02020603050405020304" pitchFamily="18" charset="0"/>
            </a:endParaRPr>
          </a:p>
          <a:p>
            <a:endParaRPr lang="ko-KR" altLang="en-US" b="1" dirty="0">
              <a:latin typeface="Times New Roman" panose="02020603050405020304" pitchFamily="18" charset="0"/>
              <a:cs typeface="Times New Roman" panose="02020603050405020304" pitchFamily="18" charset="0"/>
            </a:endParaRPr>
          </a:p>
        </p:txBody>
      </p:sp>
      <p:pic>
        <p:nvPicPr>
          <p:cNvPr id="4" name="그림 3"/>
          <p:cNvPicPr>
            <a:picLocks noChangeAspect="1"/>
          </p:cNvPicPr>
          <p:nvPr/>
        </p:nvPicPr>
        <p:blipFill>
          <a:blip r:embed="rId3"/>
          <a:stretch>
            <a:fillRect/>
          </a:stretch>
        </p:blipFill>
        <p:spPr>
          <a:xfrm>
            <a:off x="899592" y="1153613"/>
            <a:ext cx="6580462" cy="4526244"/>
          </a:xfrm>
          <a:prstGeom prst="rect">
            <a:avLst/>
          </a:prstGeom>
        </p:spPr>
      </p:pic>
    </p:spTree>
    <p:extLst>
      <p:ext uri="{BB962C8B-B14F-4D97-AF65-F5344CB8AC3E}">
        <p14:creationId xmlns:p14="http://schemas.microsoft.com/office/powerpoint/2010/main" val="3874705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latin typeface="Times New Roman" pitchFamily="18" charset="0"/>
                <a:cs typeface="Times New Roman" pitchFamily="18" charset="0"/>
              </a:rPr>
              <a:t>Conclusion</a:t>
            </a:r>
            <a:endParaRPr lang="ko-KR" altLang="en-US" b="1" dirty="0">
              <a:latin typeface="Times New Roman" pitchFamily="18" charset="0"/>
              <a:cs typeface="Times New Roman" pitchFamily="18" charset="0"/>
            </a:endParaRPr>
          </a:p>
        </p:txBody>
      </p:sp>
      <p:sp>
        <p:nvSpPr>
          <p:cNvPr id="3" name="내용 개체 틀 2"/>
          <p:cNvSpPr>
            <a:spLocks noGrp="1"/>
          </p:cNvSpPr>
          <p:nvPr>
            <p:ph idx="1"/>
          </p:nvPr>
        </p:nvSpPr>
        <p:spPr>
          <a:xfrm>
            <a:off x="457200" y="1340768"/>
            <a:ext cx="8229600" cy="5517232"/>
          </a:xfrm>
        </p:spPr>
        <p:txBody>
          <a:bodyPr>
            <a:normAutofit fontScale="70000" lnSpcReduction="20000"/>
          </a:bodyPr>
          <a:lstStyle/>
          <a:p>
            <a:r>
              <a:rPr lang="en-US" altLang="ko-KR" dirty="0" smtClean="0">
                <a:latin typeface="Times New Roman" pitchFamily="18" charset="0"/>
                <a:cs typeface="Times New Roman" pitchFamily="18" charset="0"/>
              </a:rPr>
              <a:t>Investigate the dynamic relations between trade and financial integration using the heterogeneous panel VAR approach. </a:t>
            </a:r>
          </a:p>
          <a:p>
            <a:pPr lvl="1"/>
            <a:r>
              <a:rPr lang="en-US" altLang="ko-KR" dirty="0">
                <a:latin typeface="Times New Roman" pitchFamily="18" charset="0"/>
                <a:cs typeface="Times New Roman" pitchFamily="18" charset="0"/>
              </a:rPr>
              <a:t>d</a:t>
            </a:r>
            <a:r>
              <a:rPr lang="en-US" altLang="ko-KR" dirty="0" smtClean="0">
                <a:latin typeface="Times New Roman" pitchFamily="18" charset="0"/>
                <a:cs typeface="Times New Roman" pitchFamily="18" charset="0"/>
              </a:rPr>
              <a:t>raw a general conclusion on the issue by fully exploiting the information from panel data but allowing full heterogeneity across countries.</a:t>
            </a:r>
          </a:p>
          <a:p>
            <a:r>
              <a:rPr lang="en-US" altLang="ko-KR" dirty="0" smtClean="0">
                <a:latin typeface="Times New Roman" pitchFamily="18" charset="0"/>
                <a:cs typeface="Times New Roman" pitchFamily="18" charset="0"/>
              </a:rPr>
              <a:t>Trade integration has a positive and persistent effects on financial integration, which is very robust. Financial integration has a positive effect on trade integration when control variables are included.</a:t>
            </a:r>
          </a:p>
          <a:p>
            <a:r>
              <a:rPr lang="en-US" altLang="ko-KR" dirty="0" smtClean="0">
                <a:latin typeface="Times New Roman" pitchFamily="18" charset="0"/>
                <a:cs typeface="Times New Roman" pitchFamily="18" charset="0"/>
              </a:rPr>
              <a:t>If the Covid-19 shock accelerates trade </a:t>
            </a:r>
            <a:r>
              <a:rPr lang="en-US" altLang="ko-KR" dirty="0" err="1" smtClean="0">
                <a:latin typeface="Times New Roman" pitchFamily="18" charset="0"/>
                <a:cs typeface="Times New Roman" pitchFamily="18" charset="0"/>
              </a:rPr>
              <a:t>deglobalization</a:t>
            </a:r>
            <a:r>
              <a:rPr lang="en-US" altLang="ko-KR" dirty="0" smtClean="0">
                <a:latin typeface="Times New Roman" pitchFamily="18" charset="0"/>
                <a:cs typeface="Times New Roman" pitchFamily="18" charset="0"/>
              </a:rPr>
              <a:t>, this will affect financial globalization adversely. </a:t>
            </a:r>
          </a:p>
          <a:p>
            <a:r>
              <a:rPr lang="en-US" altLang="ko-KR" dirty="0" smtClean="0">
                <a:latin typeface="Times New Roman" pitchFamily="18" charset="0"/>
                <a:cs typeface="Times New Roman" pitchFamily="18" charset="0"/>
              </a:rPr>
              <a:t>However, the world may not necessarily experience financial </a:t>
            </a:r>
            <a:r>
              <a:rPr lang="en-US" altLang="ko-KR" dirty="0" err="1" smtClean="0">
                <a:latin typeface="Times New Roman" pitchFamily="18" charset="0"/>
                <a:cs typeface="Times New Roman" pitchFamily="18" charset="0"/>
              </a:rPr>
              <a:t>deglobalization</a:t>
            </a:r>
            <a:r>
              <a:rPr lang="en-US" altLang="ko-KR" dirty="0" smtClean="0">
                <a:latin typeface="Times New Roman" pitchFamily="18" charset="0"/>
                <a:cs typeface="Times New Roman" pitchFamily="18" charset="0"/>
              </a:rPr>
              <a:t>. </a:t>
            </a:r>
          </a:p>
          <a:p>
            <a:pPr lvl="1"/>
            <a:r>
              <a:rPr lang="en-US" altLang="ko-KR" dirty="0" smtClean="0">
                <a:latin typeface="Times New Roman" pitchFamily="18" charset="0"/>
                <a:cs typeface="Times New Roman" pitchFamily="18" charset="0"/>
              </a:rPr>
              <a:t>Financial globalization can be accelerated with the help of </a:t>
            </a:r>
            <a:r>
              <a:rPr lang="en-US" altLang="ko-KR" dirty="0" err="1" smtClean="0">
                <a:latin typeface="Times New Roman" pitchFamily="18" charset="0"/>
                <a:cs typeface="Times New Roman" pitchFamily="18" charset="0"/>
              </a:rPr>
              <a:t>FinTech</a:t>
            </a:r>
            <a:r>
              <a:rPr lang="en-US" altLang="ko-KR" dirty="0" smtClean="0">
                <a:latin typeface="Times New Roman" pitchFamily="18" charset="0"/>
                <a:cs typeface="Times New Roman" pitchFamily="18" charset="0"/>
              </a:rPr>
              <a:t> and information technology developments, which have been highly favored during the Covid-19.</a:t>
            </a:r>
          </a:p>
          <a:p>
            <a:pPr lvl="1"/>
            <a:r>
              <a:rPr lang="en-US" altLang="ko-KR" dirty="0" smtClean="0">
                <a:latin typeface="Times New Roman" pitchFamily="18" charset="0"/>
                <a:cs typeface="Times New Roman" pitchFamily="18" charset="0"/>
              </a:rPr>
              <a:t>The ongoing financial opening up and liberalization of China, the world’s second-biggest economy, can be a significant driver of financial globalization.</a:t>
            </a:r>
          </a:p>
          <a:p>
            <a:endParaRPr lang="en-US" altLang="ko-KR" dirty="0" smtClean="0">
              <a:latin typeface="Times New Roman" pitchFamily="18" charset="0"/>
              <a:cs typeface="Times New Roman" pitchFamily="18" charset="0"/>
            </a:endParaRPr>
          </a:p>
          <a:p>
            <a:endParaRPr lang="ko-KR" altLang="en-US" dirty="0"/>
          </a:p>
        </p:txBody>
      </p:sp>
    </p:spTree>
    <p:extLst>
      <p:ext uri="{BB962C8B-B14F-4D97-AF65-F5344CB8AC3E}">
        <p14:creationId xmlns:p14="http://schemas.microsoft.com/office/powerpoint/2010/main" val="35839166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latin typeface="Times New Roman" pitchFamily="18" charset="0"/>
                <a:cs typeface="Times New Roman" pitchFamily="18" charset="0"/>
              </a:rPr>
              <a:t>Past Studies</a:t>
            </a:r>
            <a:endParaRPr lang="ko-KR" altLang="en-US" b="1" dirty="0">
              <a:latin typeface="Times New Roman" pitchFamily="18" charset="0"/>
              <a:cs typeface="Times New Roman" pitchFamily="18" charset="0"/>
            </a:endParaRPr>
          </a:p>
        </p:txBody>
      </p:sp>
      <p:sp>
        <p:nvSpPr>
          <p:cNvPr id="3" name="내용 개체 틀 2"/>
          <p:cNvSpPr>
            <a:spLocks noGrp="1"/>
          </p:cNvSpPr>
          <p:nvPr>
            <p:ph idx="1"/>
          </p:nvPr>
        </p:nvSpPr>
        <p:spPr>
          <a:xfrm>
            <a:off x="457200" y="1417638"/>
            <a:ext cx="8229600" cy="5616624"/>
          </a:xfrm>
        </p:spPr>
        <p:txBody>
          <a:bodyPr>
            <a:normAutofit fontScale="70000" lnSpcReduction="20000"/>
          </a:bodyPr>
          <a:lstStyle/>
          <a:p>
            <a:r>
              <a:rPr lang="en-US" altLang="ko-KR" sz="3400" dirty="0" smtClean="0">
                <a:latin typeface="Times New Roman" pitchFamily="18" charset="0"/>
                <a:cs typeface="Times New Roman" pitchFamily="18" charset="0"/>
              </a:rPr>
              <a:t>The effects of international trade integration on international financial integration</a:t>
            </a:r>
          </a:p>
          <a:p>
            <a:pPr lvl="1"/>
            <a:r>
              <a:rPr lang="en-US" altLang="ko-KR" sz="2900" dirty="0" smtClean="0">
                <a:latin typeface="Times New Roman" pitchFamily="18" charset="0"/>
                <a:cs typeface="Times New Roman" pitchFamily="18" charset="0"/>
              </a:rPr>
              <a:t>Lane and </a:t>
            </a:r>
            <a:r>
              <a:rPr lang="en-US" altLang="ko-KR" sz="2900" dirty="0" err="1" smtClean="0">
                <a:latin typeface="Times New Roman" pitchFamily="18" charset="0"/>
                <a:cs typeface="Times New Roman" pitchFamily="18" charset="0"/>
              </a:rPr>
              <a:t>Milesi</a:t>
            </a:r>
            <a:r>
              <a:rPr lang="en-US" altLang="ko-KR" sz="2900" dirty="0" smtClean="0">
                <a:latin typeface="Times New Roman" pitchFamily="18" charset="0"/>
                <a:cs typeface="Times New Roman" pitchFamily="18" charset="0"/>
              </a:rPr>
              <a:t>-Ferretti (2003): trade integration promotes international financial integration. 1. trade involves corresponding financial transactions. 2. Obstfeld and Rogoff (2000), trade costs can generate home bias in asset trade. 3. trade openness motivates cross-border financial transactions by increasing familiarity or information.</a:t>
            </a:r>
          </a:p>
          <a:p>
            <a:pPr lvl="1"/>
            <a:r>
              <a:rPr lang="en-US" altLang="ko-KR" sz="2900" dirty="0">
                <a:latin typeface="Times New Roman" pitchFamily="18" charset="0"/>
                <a:cs typeface="Times New Roman" pitchFamily="18" charset="0"/>
              </a:rPr>
              <a:t>Forbes and Chinn (2004), </a:t>
            </a:r>
            <a:r>
              <a:rPr lang="en-US" altLang="ko-KR" sz="2900" dirty="0" err="1">
                <a:latin typeface="Times New Roman" pitchFamily="18" charset="0"/>
                <a:cs typeface="Times New Roman" pitchFamily="18" charset="0"/>
              </a:rPr>
              <a:t>Chambet</a:t>
            </a:r>
            <a:r>
              <a:rPr lang="en-US" altLang="ko-KR" sz="2900" dirty="0">
                <a:latin typeface="Times New Roman" pitchFamily="18" charset="0"/>
                <a:cs typeface="Times New Roman" pitchFamily="18" charset="0"/>
              </a:rPr>
              <a:t> </a:t>
            </a:r>
            <a:r>
              <a:rPr lang="en-US" altLang="ko-KR" sz="2900" dirty="0" smtClean="0">
                <a:latin typeface="Times New Roman" pitchFamily="18" charset="0"/>
                <a:cs typeface="Times New Roman" pitchFamily="18" charset="0"/>
              </a:rPr>
              <a:t>and Gibson (2008), </a:t>
            </a:r>
            <a:r>
              <a:rPr lang="en-US" altLang="ko-KR" sz="2900" dirty="0" err="1" smtClean="0">
                <a:latin typeface="Times New Roman" pitchFamily="18" charset="0"/>
                <a:cs typeface="Times New Roman" pitchFamily="18" charset="0"/>
              </a:rPr>
              <a:t>Anachotikul</a:t>
            </a:r>
            <a:r>
              <a:rPr lang="en-US" altLang="ko-KR" sz="2900" dirty="0" smtClean="0">
                <a:latin typeface="Times New Roman" pitchFamily="18" charset="0"/>
                <a:cs typeface="Times New Roman" pitchFamily="18" charset="0"/>
              </a:rPr>
              <a:t> et al (2015) : yes , </a:t>
            </a:r>
            <a:r>
              <a:rPr lang="en-US" altLang="ko-KR" sz="2900" dirty="0" err="1" smtClean="0">
                <a:latin typeface="Times New Roman" pitchFamily="18" charset="0"/>
                <a:cs typeface="Times New Roman" pitchFamily="18" charset="0"/>
              </a:rPr>
              <a:t>Vithessonthi</a:t>
            </a:r>
            <a:r>
              <a:rPr lang="en-US" altLang="ko-KR" sz="2900" dirty="0" smtClean="0">
                <a:latin typeface="Times New Roman" pitchFamily="18" charset="0"/>
                <a:cs typeface="Times New Roman" pitchFamily="18" charset="0"/>
              </a:rPr>
              <a:t> and </a:t>
            </a:r>
            <a:r>
              <a:rPr lang="en-US" altLang="ko-KR" sz="2900" dirty="0" err="1" smtClean="0">
                <a:latin typeface="Times New Roman" pitchFamily="18" charset="0"/>
                <a:cs typeface="Times New Roman" pitchFamily="18" charset="0"/>
              </a:rPr>
              <a:t>Kumarasinghe</a:t>
            </a:r>
            <a:r>
              <a:rPr lang="en-US" altLang="ko-KR" sz="2900" dirty="0" smtClean="0">
                <a:latin typeface="Times New Roman" pitchFamily="18" charset="0"/>
                <a:cs typeface="Times New Roman" pitchFamily="18" charset="0"/>
              </a:rPr>
              <a:t> (2016): no</a:t>
            </a:r>
          </a:p>
          <a:p>
            <a:pPr lvl="1"/>
            <a:r>
              <a:rPr lang="en-US" altLang="ko-KR" sz="2900" dirty="0" err="1" smtClean="0">
                <a:latin typeface="Times New Roman" pitchFamily="18" charset="0"/>
                <a:cs typeface="Times New Roman" pitchFamily="18" charset="0"/>
              </a:rPr>
              <a:t>Aizenman</a:t>
            </a:r>
            <a:r>
              <a:rPr lang="en-US" altLang="ko-KR" sz="2900" dirty="0" smtClean="0">
                <a:latin typeface="Times New Roman" pitchFamily="18" charset="0"/>
                <a:cs typeface="Times New Roman" pitchFamily="18" charset="0"/>
              </a:rPr>
              <a:t> (2008): public finance channel: trade openness promotes financial reforms by increasing the effective cost of enforcing financial repression.</a:t>
            </a:r>
          </a:p>
          <a:p>
            <a:r>
              <a:rPr lang="en-US" altLang="ko-KR" sz="3400" dirty="0" smtClean="0">
                <a:latin typeface="Times New Roman" pitchFamily="18" charset="0"/>
                <a:cs typeface="Times New Roman" pitchFamily="18" charset="0"/>
              </a:rPr>
              <a:t>Relatively few studies on interactions between two types of integrations</a:t>
            </a:r>
          </a:p>
          <a:p>
            <a:pPr lvl="1"/>
            <a:r>
              <a:rPr lang="en-US" altLang="ko-KR" sz="2900" dirty="0">
                <a:latin typeface="Times New Roman" pitchFamily="18" charset="0"/>
                <a:cs typeface="Times New Roman" pitchFamily="18" charset="0"/>
              </a:rPr>
              <a:t>financial openness increase familiarity and information</a:t>
            </a:r>
          </a:p>
          <a:p>
            <a:pPr lvl="1"/>
            <a:r>
              <a:rPr lang="en-US" altLang="ko-KR" sz="2900" dirty="0">
                <a:latin typeface="Times New Roman" pitchFamily="18" charset="0"/>
                <a:cs typeface="Times New Roman" pitchFamily="18" charset="0"/>
              </a:rPr>
              <a:t>transaction costs in financial markets may affect transactions in trade</a:t>
            </a:r>
          </a:p>
          <a:p>
            <a:pPr lvl="1"/>
            <a:r>
              <a:rPr lang="en-US" altLang="ko-KR" sz="2900" dirty="0" err="1" smtClean="0">
                <a:latin typeface="Times New Roman" pitchFamily="18" charset="0"/>
                <a:cs typeface="Times New Roman" pitchFamily="18" charset="0"/>
              </a:rPr>
              <a:t>Aizenman</a:t>
            </a:r>
            <a:r>
              <a:rPr lang="en-US" altLang="ko-KR" sz="2900" dirty="0" smtClean="0">
                <a:latin typeface="Times New Roman" pitchFamily="18" charset="0"/>
                <a:cs typeface="Times New Roman" pitchFamily="18" charset="0"/>
              </a:rPr>
              <a:t> and </a:t>
            </a:r>
            <a:r>
              <a:rPr lang="en-US" altLang="ko-KR" sz="2900" dirty="0" err="1" smtClean="0">
                <a:latin typeface="Times New Roman" pitchFamily="18" charset="0"/>
                <a:cs typeface="Times New Roman" pitchFamily="18" charset="0"/>
              </a:rPr>
              <a:t>Noy</a:t>
            </a:r>
            <a:r>
              <a:rPr lang="en-US" altLang="ko-KR" sz="2900" dirty="0" smtClean="0">
                <a:latin typeface="Times New Roman" pitchFamily="18" charset="0"/>
                <a:cs typeface="Times New Roman" pitchFamily="18" charset="0"/>
              </a:rPr>
              <a:t> (2006, 2009), </a:t>
            </a:r>
            <a:r>
              <a:rPr lang="en-US" altLang="ko-KR" sz="2900" dirty="0" err="1" smtClean="0">
                <a:latin typeface="Times New Roman" pitchFamily="18" charset="0"/>
                <a:cs typeface="Times New Roman" pitchFamily="18" charset="0"/>
              </a:rPr>
              <a:t>Aviat</a:t>
            </a:r>
            <a:r>
              <a:rPr lang="en-US" altLang="ko-KR" sz="2900" dirty="0" smtClean="0">
                <a:latin typeface="Times New Roman" pitchFamily="18" charset="0"/>
                <a:cs typeface="Times New Roman" pitchFamily="18" charset="0"/>
              </a:rPr>
              <a:t> and </a:t>
            </a:r>
            <a:r>
              <a:rPr lang="en-US" altLang="ko-KR" sz="2900" dirty="0" err="1" smtClean="0">
                <a:latin typeface="Times New Roman" pitchFamily="18" charset="0"/>
                <a:cs typeface="Times New Roman" pitchFamily="18" charset="0"/>
              </a:rPr>
              <a:t>Coeurdacier</a:t>
            </a:r>
            <a:r>
              <a:rPr lang="en-US" altLang="ko-KR" sz="2900" dirty="0" smtClean="0">
                <a:latin typeface="Times New Roman" pitchFamily="18" charset="0"/>
                <a:cs typeface="Times New Roman" pitchFamily="18" charset="0"/>
              </a:rPr>
              <a:t> (2007)</a:t>
            </a:r>
          </a:p>
          <a:p>
            <a:pPr lvl="1"/>
            <a:endParaRPr lang="en-US" altLang="ko-KR"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334773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latin typeface="Times New Roman" pitchFamily="18" charset="0"/>
                <a:cs typeface="Times New Roman" pitchFamily="18" charset="0"/>
              </a:rPr>
              <a:t>This Study</a:t>
            </a:r>
            <a:endParaRPr lang="ko-KR" altLang="en-US" b="1" dirty="0">
              <a:latin typeface="Times New Roman" pitchFamily="18" charset="0"/>
              <a:cs typeface="Times New Roman" pitchFamily="18" charset="0"/>
            </a:endParaRPr>
          </a:p>
        </p:txBody>
      </p:sp>
      <p:sp>
        <p:nvSpPr>
          <p:cNvPr id="3" name="내용 개체 틀 2"/>
          <p:cNvSpPr>
            <a:spLocks noGrp="1"/>
          </p:cNvSpPr>
          <p:nvPr>
            <p:ph idx="1"/>
          </p:nvPr>
        </p:nvSpPr>
        <p:spPr>
          <a:xfrm>
            <a:off x="457200" y="1417638"/>
            <a:ext cx="8229600" cy="4824536"/>
          </a:xfrm>
        </p:spPr>
        <p:txBody>
          <a:bodyPr>
            <a:normAutofit fontScale="92500" lnSpcReduction="20000"/>
          </a:bodyPr>
          <a:lstStyle/>
          <a:p>
            <a:r>
              <a:rPr lang="en-US" altLang="ko-KR" dirty="0" smtClean="0">
                <a:latin typeface="Times New Roman" pitchFamily="18" charset="0"/>
                <a:cs typeface="Times New Roman" pitchFamily="18" charset="0"/>
              </a:rPr>
              <a:t>investigates the interactions between two types of integration by employing structural panel VAR model with full heterogeneity across countries</a:t>
            </a:r>
          </a:p>
          <a:p>
            <a:r>
              <a:rPr lang="en-US" altLang="ko-KR" dirty="0" smtClean="0">
                <a:latin typeface="Times New Roman" pitchFamily="18" charset="0"/>
                <a:cs typeface="Times New Roman" pitchFamily="18" charset="0"/>
              </a:rPr>
              <a:t>Structural VAR</a:t>
            </a:r>
          </a:p>
          <a:p>
            <a:pPr lvl="1"/>
            <a:r>
              <a:rPr lang="en-US" altLang="ko-KR" dirty="0">
                <a:latin typeface="Times New Roman" pitchFamily="18" charset="0"/>
                <a:cs typeface="Times New Roman" pitchFamily="18" charset="0"/>
              </a:rPr>
              <a:t>c</a:t>
            </a:r>
            <a:r>
              <a:rPr lang="en-US" altLang="ko-KR" dirty="0" smtClean="0">
                <a:latin typeface="Times New Roman" pitchFamily="18" charset="0"/>
                <a:cs typeface="Times New Roman" pitchFamily="18" charset="0"/>
              </a:rPr>
              <a:t>onsider </a:t>
            </a:r>
            <a:r>
              <a:rPr lang="en-US" altLang="ko-KR" dirty="0" smtClean="0">
                <a:latin typeface="Times New Roman" pitchFamily="18" charset="0"/>
                <a:cs typeface="Times New Roman" pitchFamily="18" charset="0"/>
              </a:rPr>
              <a:t>interactions, </a:t>
            </a:r>
            <a:r>
              <a:rPr lang="en-US" altLang="ko-KR" dirty="0" smtClean="0">
                <a:latin typeface="Times New Roman" pitchFamily="18" charset="0"/>
                <a:cs typeface="Times New Roman" pitchFamily="18" charset="0"/>
              </a:rPr>
              <a:t>identify exogenous shocks after controlling relevant variables, and examine “dynamic” effects.</a:t>
            </a:r>
          </a:p>
          <a:p>
            <a:r>
              <a:rPr lang="en-US" altLang="ko-KR" dirty="0" smtClean="0">
                <a:latin typeface="Times New Roman" pitchFamily="18" charset="0"/>
                <a:cs typeface="Times New Roman" pitchFamily="18" charset="0"/>
              </a:rPr>
              <a:t>“Panel” structure, “Full Heterogeneity” allowed</a:t>
            </a:r>
          </a:p>
          <a:p>
            <a:pPr lvl="1"/>
            <a:r>
              <a:rPr lang="en-US" altLang="ko-KR" dirty="0" smtClean="0">
                <a:latin typeface="Times New Roman" pitchFamily="18" charset="0"/>
                <a:cs typeface="Times New Roman" pitchFamily="18" charset="0"/>
              </a:rPr>
              <a:t>Substantial heterogeneity across countries is found</a:t>
            </a:r>
          </a:p>
          <a:p>
            <a:pPr lvl="1"/>
            <a:r>
              <a:rPr lang="en-US" altLang="ko-KR" dirty="0" smtClean="0">
                <a:latin typeface="Times New Roman" pitchFamily="18" charset="0"/>
                <a:cs typeface="Times New Roman" pitchFamily="18" charset="0"/>
              </a:rPr>
              <a:t>Try to draw a general  conclusion on the relationship by fully exploiting the information from panel data but allowing full heterogeneity across countries.</a:t>
            </a:r>
          </a:p>
          <a:p>
            <a:pPr lvl="1"/>
            <a:endParaRPr lang="en-US" altLang="ko-KR"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091649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b="1" dirty="0" smtClean="0">
                <a:latin typeface="Times New Roman" pitchFamily="18" charset="0"/>
                <a:cs typeface="Times New Roman" pitchFamily="18" charset="0"/>
              </a:rPr>
              <a:t>Data</a:t>
            </a:r>
            <a:endParaRPr lang="ko-KR" altLang="en-US" b="1" dirty="0">
              <a:latin typeface="Times New Roman" pitchFamily="18" charset="0"/>
              <a:cs typeface="Times New Roman" pitchFamily="18" charset="0"/>
            </a:endParaRPr>
          </a:p>
        </p:txBody>
      </p:sp>
      <p:sp>
        <p:nvSpPr>
          <p:cNvPr id="3" name="내용 개체 틀 2"/>
          <p:cNvSpPr>
            <a:spLocks noGrp="1"/>
          </p:cNvSpPr>
          <p:nvPr>
            <p:ph idx="1"/>
          </p:nvPr>
        </p:nvSpPr>
        <p:spPr>
          <a:xfrm>
            <a:off x="457200" y="1556792"/>
            <a:ext cx="8229600" cy="4896544"/>
          </a:xfrm>
        </p:spPr>
        <p:txBody>
          <a:bodyPr>
            <a:normAutofit/>
          </a:bodyPr>
          <a:lstStyle/>
          <a:p>
            <a:r>
              <a:rPr lang="en-US" altLang="ko-KR" dirty="0" smtClean="0">
                <a:latin typeface="Times New Roman" pitchFamily="18" charset="0"/>
                <a:cs typeface="Times New Roman" pitchFamily="18" charset="0"/>
              </a:rPr>
              <a:t>Following past studies such as Lane and </a:t>
            </a:r>
            <a:r>
              <a:rPr lang="en-US" altLang="ko-KR" dirty="0" err="1" smtClean="0">
                <a:latin typeface="Times New Roman" pitchFamily="18" charset="0"/>
                <a:cs typeface="Times New Roman" pitchFamily="18" charset="0"/>
              </a:rPr>
              <a:t>Milesi</a:t>
            </a:r>
            <a:r>
              <a:rPr lang="en-US" altLang="ko-KR" dirty="0" smtClean="0">
                <a:latin typeface="Times New Roman" pitchFamily="18" charset="0"/>
                <a:cs typeface="Times New Roman" pitchFamily="18" charset="0"/>
              </a:rPr>
              <a:t>-Ferretti (2003)</a:t>
            </a:r>
          </a:p>
          <a:p>
            <a:r>
              <a:rPr lang="en-US" altLang="ko-KR" dirty="0" smtClean="0">
                <a:latin typeface="Times New Roman" pitchFamily="18" charset="0"/>
                <a:cs typeface="Times New Roman" pitchFamily="18" charset="0"/>
              </a:rPr>
              <a:t>TRADE = (</a:t>
            </a:r>
            <a:r>
              <a:rPr lang="en-US" altLang="ko-KR" dirty="0" err="1" smtClean="0">
                <a:latin typeface="Times New Roman" pitchFamily="18" charset="0"/>
                <a:cs typeface="Times New Roman" pitchFamily="18" charset="0"/>
              </a:rPr>
              <a:t>exports+imports</a:t>
            </a:r>
            <a:r>
              <a:rPr lang="en-US" altLang="ko-KR" dirty="0" smtClean="0">
                <a:latin typeface="Times New Roman" pitchFamily="18" charset="0"/>
                <a:cs typeface="Times New Roman" pitchFamily="18" charset="0"/>
              </a:rPr>
              <a:t>)/GDP</a:t>
            </a:r>
          </a:p>
          <a:p>
            <a:r>
              <a:rPr lang="en-US" altLang="ko-KR" dirty="0" smtClean="0">
                <a:latin typeface="Times New Roman" pitchFamily="18" charset="0"/>
                <a:cs typeface="Times New Roman" pitchFamily="18" charset="0"/>
              </a:rPr>
              <a:t>FIN = (foreign </a:t>
            </a:r>
            <a:r>
              <a:rPr lang="en-US" altLang="ko-KR" dirty="0" err="1" smtClean="0">
                <a:latin typeface="Times New Roman" pitchFamily="18" charset="0"/>
                <a:cs typeface="Times New Roman" pitchFamily="18" charset="0"/>
              </a:rPr>
              <a:t>assets+foreign</a:t>
            </a:r>
            <a:r>
              <a:rPr lang="en-US" altLang="ko-KR" dirty="0" smtClean="0">
                <a:latin typeface="Times New Roman" pitchFamily="18" charset="0"/>
                <a:cs typeface="Times New Roman" pitchFamily="18" charset="0"/>
              </a:rPr>
              <a:t> liabilities)/GDP</a:t>
            </a:r>
          </a:p>
          <a:p>
            <a:r>
              <a:rPr lang="en-US" altLang="ko-KR" dirty="0" smtClean="0">
                <a:latin typeface="Times New Roman" pitchFamily="18" charset="0"/>
                <a:ea typeface="Cambria" panose="02040503050406030204" pitchFamily="18" charset="0"/>
                <a:cs typeface="Times New Roman" pitchFamily="18" charset="0"/>
              </a:rPr>
              <a:t>Quarterly data: 1987:Q1-2019:Q4 </a:t>
            </a:r>
          </a:p>
          <a:p>
            <a:r>
              <a:rPr lang="en-US" altLang="ko-KR" dirty="0" smtClean="0">
                <a:latin typeface="Times New Roman" pitchFamily="18" charset="0"/>
                <a:ea typeface="Cambria" panose="02040503050406030204" pitchFamily="18" charset="0"/>
                <a:cs typeface="Times New Roman" pitchFamily="18" charset="0"/>
              </a:rPr>
              <a:t>38 countries + US</a:t>
            </a:r>
          </a:p>
          <a:p>
            <a:r>
              <a:rPr lang="en-US" altLang="ko-KR" dirty="0" smtClean="0">
                <a:latin typeface="Times New Roman" pitchFamily="18" charset="0"/>
                <a:ea typeface="Cambria" panose="02040503050406030204" pitchFamily="18" charset="0"/>
                <a:cs typeface="Times New Roman" pitchFamily="18" charset="0"/>
              </a:rPr>
              <a:t>IFS, BOP/IPP, GEM, CEIC, national sources</a:t>
            </a:r>
            <a:endParaRPr lang="en-US" altLang="ko-KR" dirty="0">
              <a:latin typeface="Calibri" panose="020F0502020204030204" pitchFamily="34" charset="0"/>
              <a:ea typeface="Cambria" panose="02040503050406030204" pitchFamily="18" charset="0"/>
              <a:cs typeface="Calibri" panose="020F0502020204030204" pitchFamily="34" charset="0"/>
            </a:endParaRPr>
          </a:p>
          <a:p>
            <a:pPr marL="0" indent="0">
              <a:buNone/>
            </a:pPr>
            <a:endParaRPr lang="en-US" altLang="ko-KR" dirty="0" smtClean="0">
              <a:latin typeface="Times New Roman" pitchFamily="18" charset="0"/>
              <a:cs typeface="Times New Roman" pitchFamily="18" charset="0"/>
            </a:endParaRPr>
          </a:p>
          <a:p>
            <a:endParaRPr lang="ko-KR" altLang="en-US" dirty="0"/>
          </a:p>
        </p:txBody>
      </p:sp>
    </p:spTree>
    <p:extLst>
      <p:ext uri="{BB962C8B-B14F-4D97-AF65-F5344CB8AC3E}">
        <p14:creationId xmlns:p14="http://schemas.microsoft.com/office/powerpoint/2010/main" val="465048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그림 1"/>
          <p:cNvPicPr>
            <a:picLocks noChangeAspect="1"/>
          </p:cNvPicPr>
          <p:nvPr/>
        </p:nvPicPr>
        <p:blipFill>
          <a:blip r:embed="rId3"/>
          <a:stretch>
            <a:fillRect/>
          </a:stretch>
        </p:blipFill>
        <p:spPr>
          <a:xfrm>
            <a:off x="950379" y="872227"/>
            <a:ext cx="6811194" cy="4944665"/>
          </a:xfrm>
          <a:prstGeom prst="rect">
            <a:avLst/>
          </a:prstGeom>
        </p:spPr>
      </p:pic>
      <p:sp>
        <p:nvSpPr>
          <p:cNvPr id="3" name="직사각형 2"/>
          <p:cNvSpPr/>
          <p:nvPr/>
        </p:nvSpPr>
        <p:spPr>
          <a:xfrm>
            <a:off x="611560" y="332656"/>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smtClean="0">
                <a:latin typeface="Times New Roman" panose="02020603050405020304" pitchFamily="18" charset="0"/>
                <a:cs typeface="Times New Roman" panose="02020603050405020304" pitchFamily="18" charset="0"/>
              </a:rPr>
              <a:t>1. Trends in Global Trade Integration</a:t>
            </a:r>
            <a:endParaRPr lang="ko-KR" altLang="en-US" b="1" dirty="0">
              <a:latin typeface="Times New Roman" panose="02020603050405020304" pitchFamily="18" charset="0"/>
              <a:cs typeface="Times New Roman" panose="02020603050405020304" pitchFamily="18" charset="0"/>
            </a:endParaRPr>
          </a:p>
        </p:txBody>
      </p:sp>
      <p:sp>
        <p:nvSpPr>
          <p:cNvPr id="4" name="직사각형 3"/>
          <p:cNvSpPr/>
          <p:nvPr/>
        </p:nvSpPr>
        <p:spPr>
          <a:xfrm>
            <a:off x="755576" y="5987131"/>
            <a:ext cx="7992888" cy="646331"/>
          </a:xfrm>
          <a:prstGeom prst="rect">
            <a:avLst/>
          </a:prstGeom>
        </p:spPr>
        <p:txBody>
          <a:bodyPr wrap="square">
            <a:spAutoFit/>
          </a:bodyPr>
          <a:lstStyle/>
          <a:p>
            <a:r>
              <a:rPr lang="en-US" altLang="ko-KR" dirty="0">
                <a:latin typeface="Times New Roman" panose="02020603050405020304" pitchFamily="18" charset="0"/>
                <a:ea typeface="바탕" panose="02030600000101010101" pitchFamily="18" charset="-127"/>
              </a:rPr>
              <a:t>Note: The weighted average of trade </a:t>
            </a:r>
            <a:r>
              <a:rPr lang="en-US" altLang="ko-KR" dirty="0" smtClean="0">
                <a:latin typeface="Times New Roman" panose="02020603050405020304" pitchFamily="18" charset="0"/>
                <a:ea typeface="바탕" panose="02030600000101010101" pitchFamily="18" charset="-127"/>
              </a:rPr>
              <a:t>integration measure for sample countries. </a:t>
            </a:r>
            <a:r>
              <a:rPr lang="en-US" altLang="ko-KR" dirty="0">
                <a:latin typeface="Times New Roman" panose="02020603050405020304" pitchFamily="18" charset="0"/>
                <a:ea typeface="바탕" panose="02030600000101010101" pitchFamily="18" charset="-127"/>
              </a:rPr>
              <a:t>The shaded area indicates the Global Financial Crisis periods.</a:t>
            </a:r>
            <a:endParaRPr lang="ko-KR" altLang="en-US" dirty="0"/>
          </a:p>
        </p:txBody>
      </p:sp>
    </p:spTree>
    <p:extLst>
      <p:ext uri="{BB962C8B-B14F-4D97-AF65-F5344CB8AC3E}">
        <p14:creationId xmlns:p14="http://schemas.microsoft.com/office/powerpoint/2010/main" val="3593814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번호 개체 틀 1"/>
          <p:cNvSpPr>
            <a:spLocks noGrp="1"/>
          </p:cNvSpPr>
          <p:nvPr>
            <p:ph type="sldNum" sz="quarter" idx="12"/>
          </p:nvPr>
        </p:nvSpPr>
        <p:spPr/>
        <p:txBody>
          <a:bodyPr/>
          <a:lstStyle/>
          <a:p>
            <a:fld id="{58B81D7A-7DB4-4C2D-922D-83B51424AE57}" type="slidenum">
              <a:rPr lang="en-US" altLang="ko-KR" smtClean="0"/>
              <a:pPr/>
              <a:t>7</a:t>
            </a:fld>
            <a:endParaRPr lang="en-US" altLang="ko-KR"/>
          </a:p>
        </p:txBody>
      </p:sp>
      <p:sp>
        <p:nvSpPr>
          <p:cNvPr id="4" name="TextBox 2"/>
          <p:cNvSpPr txBox="1">
            <a:spLocks noChangeArrowheads="1"/>
          </p:cNvSpPr>
          <p:nvPr/>
        </p:nvSpPr>
        <p:spPr bwMode="auto">
          <a:xfrm>
            <a:off x="820738" y="6030913"/>
            <a:ext cx="75612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latinLnBrk="1">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latinLnBrk="1">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latinLnBrk="1">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latinLnBrk="1">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latinLnBrk="1">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latinLnBrk="0" hangingPunct="1">
              <a:lnSpc>
                <a:spcPct val="100000"/>
              </a:lnSpc>
              <a:spcBef>
                <a:spcPct val="0"/>
              </a:spcBef>
              <a:buFontTx/>
              <a:buNone/>
            </a:pPr>
            <a:r>
              <a:rPr lang="en-US" altLang="ko-KR" sz="1800" dirty="0">
                <a:latin typeface="Arial" panose="020B0604020202020204" pitchFamily="34" charset="0"/>
                <a:ea typeface="굴림" panose="020B0600000101010101" pitchFamily="50" charset="-127"/>
              </a:rPr>
              <a:t>d</a:t>
            </a:r>
            <a:r>
              <a:rPr lang="en-US" altLang="ko-KR" sz="1800" dirty="0" smtClean="0">
                <a:latin typeface="Arial" panose="020B0604020202020204" pitchFamily="34" charset="0"/>
                <a:ea typeface="굴림" panose="020B0600000101010101" pitchFamily="50" charset="-127"/>
              </a:rPr>
              <a:t>ropped sharply at 2020:Q2</a:t>
            </a:r>
            <a:endParaRPr lang="en-US" altLang="ko-KR" sz="1800" dirty="0">
              <a:latin typeface="Arial" panose="020B0604020202020204" pitchFamily="34" charset="0"/>
              <a:ea typeface="굴림" panose="020B0600000101010101" pitchFamily="50" charset="-127"/>
            </a:endParaRPr>
          </a:p>
        </p:txBody>
      </p:sp>
      <p:sp>
        <p:nvSpPr>
          <p:cNvPr id="6" name="제목 1"/>
          <p:cNvSpPr txBox="1">
            <a:spLocks/>
          </p:cNvSpPr>
          <p:nvPr/>
        </p:nvSpPr>
        <p:spPr bwMode="auto">
          <a:xfrm>
            <a:off x="578009" y="448780"/>
            <a:ext cx="8046720" cy="450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latinLnBrk="1">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latinLnBrk="1">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latinLnBrk="1">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latinLnBrk="1">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latinLnBrk="1">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spcBef>
                <a:spcPct val="0"/>
              </a:spcBef>
              <a:buFontTx/>
              <a:buNone/>
            </a:pPr>
            <a:r>
              <a:rPr lang="en-US" altLang="ko-KR" sz="3200" dirty="0" smtClean="0">
                <a:latin typeface="Calibri Light" panose="020F0302020204030204" pitchFamily="34" charset="0"/>
              </a:rPr>
              <a:t>Extended to 2020Q2</a:t>
            </a:r>
            <a:endParaRPr lang="ko-KR" altLang="en-US" sz="3200" dirty="0">
              <a:latin typeface="Calibri Light" panose="020F0302020204030204" pitchFamily="34" charset="0"/>
            </a:endParaRPr>
          </a:p>
        </p:txBody>
      </p:sp>
      <p:pic>
        <p:nvPicPr>
          <p:cNvPr id="3" name="그림 2"/>
          <p:cNvPicPr>
            <a:picLocks noChangeAspect="1"/>
          </p:cNvPicPr>
          <p:nvPr/>
        </p:nvPicPr>
        <p:blipFill>
          <a:blip r:embed="rId3"/>
          <a:stretch>
            <a:fillRect/>
          </a:stretch>
        </p:blipFill>
        <p:spPr>
          <a:xfrm>
            <a:off x="509579" y="1051561"/>
            <a:ext cx="8437338" cy="4937760"/>
          </a:xfrm>
          <a:prstGeom prst="rect">
            <a:avLst/>
          </a:prstGeom>
        </p:spPr>
      </p:pic>
      <p:cxnSp>
        <p:nvCxnSpPr>
          <p:cNvPr id="7" name="직선 연결선 6">
            <a:extLst>
              <a:ext uri="{FF2B5EF4-FFF2-40B4-BE49-F238E27FC236}">
                <a16:creationId xmlns:a16="http://schemas.microsoft.com/office/drawing/2014/main" xmlns="" id="{01259753-90B6-4DD0-AB27-B07FFE1B8992}"/>
              </a:ext>
            </a:extLst>
          </p:cNvPr>
          <p:cNvCxnSpPr>
            <a:cxnSpLocks/>
          </p:cNvCxnSpPr>
          <p:nvPr/>
        </p:nvCxnSpPr>
        <p:spPr>
          <a:xfrm>
            <a:off x="8595360" y="1600200"/>
            <a:ext cx="0" cy="340591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5366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369332"/>
          </a:xfrm>
          <a:prstGeom prst="rect">
            <a:avLst/>
          </a:prstGeom>
        </p:spPr>
        <p:txBody>
          <a:bodyPr wrap="square">
            <a:spAutoFit/>
          </a:bodyPr>
          <a:lstStyle/>
          <a:p>
            <a:r>
              <a:rPr lang="ko-KR" altLang="en-US" b="1" dirty="0">
                <a:latin typeface="Times New Roman" panose="02020603050405020304" pitchFamily="18" charset="0"/>
                <a:cs typeface="Times New Roman" panose="02020603050405020304" pitchFamily="18" charset="0"/>
              </a:rPr>
              <a:t>Figure </a:t>
            </a:r>
            <a:r>
              <a:rPr lang="en-US" altLang="ko-KR" b="1" dirty="0" smtClean="0">
                <a:latin typeface="Times New Roman" panose="02020603050405020304" pitchFamily="18" charset="0"/>
                <a:cs typeface="Times New Roman" panose="02020603050405020304" pitchFamily="18" charset="0"/>
              </a:rPr>
              <a:t>1. Trends in Global Financial Integration</a:t>
            </a:r>
            <a:endParaRPr lang="ko-KR" altLang="en-US" b="1" dirty="0">
              <a:latin typeface="Times New Roman" panose="02020603050405020304" pitchFamily="18" charset="0"/>
              <a:cs typeface="Times New Roman" panose="02020603050405020304" pitchFamily="18" charset="0"/>
            </a:endParaRPr>
          </a:p>
        </p:txBody>
      </p:sp>
      <p:sp>
        <p:nvSpPr>
          <p:cNvPr id="4" name="직사각형 3"/>
          <p:cNvSpPr/>
          <p:nvPr/>
        </p:nvSpPr>
        <p:spPr>
          <a:xfrm>
            <a:off x="755576" y="5987131"/>
            <a:ext cx="7992888" cy="646331"/>
          </a:xfrm>
          <a:prstGeom prst="rect">
            <a:avLst/>
          </a:prstGeom>
        </p:spPr>
        <p:txBody>
          <a:bodyPr wrap="square">
            <a:spAutoFit/>
          </a:bodyPr>
          <a:lstStyle/>
          <a:p>
            <a:r>
              <a:rPr lang="en-US" altLang="ko-KR" dirty="0">
                <a:latin typeface="Times New Roman" panose="02020603050405020304" pitchFamily="18" charset="0"/>
                <a:ea typeface="바탕" panose="02030600000101010101" pitchFamily="18" charset="-127"/>
              </a:rPr>
              <a:t>Note: The weighted average of </a:t>
            </a:r>
            <a:r>
              <a:rPr lang="en-US" altLang="ko-KR" dirty="0" smtClean="0">
                <a:latin typeface="Times New Roman" panose="02020603050405020304" pitchFamily="18" charset="0"/>
                <a:ea typeface="바탕" panose="02030600000101010101" pitchFamily="18" charset="-127"/>
              </a:rPr>
              <a:t>financial integration measure for sample countries. </a:t>
            </a:r>
            <a:r>
              <a:rPr lang="en-US" altLang="ko-KR" dirty="0">
                <a:latin typeface="Times New Roman" panose="02020603050405020304" pitchFamily="18" charset="0"/>
                <a:ea typeface="바탕" panose="02030600000101010101" pitchFamily="18" charset="-127"/>
              </a:rPr>
              <a:t>The shaded area indicates the Global Financial Crisis periods.</a:t>
            </a:r>
            <a:endParaRPr lang="ko-KR" altLang="en-US" dirty="0"/>
          </a:p>
        </p:txBody>
      </p:sp>
      <p:pic>
        <p:nvPicPr>
          <p:cNvPr id="5" name="그림 4"/>
          <p:cNvPicPr>
            <a:picLocks noChangeAspect="1"/>
          </p:cNvPicPr>
          <p:nvPr/>
        </p:nvPicPr>
        <p:blipFill>
          <a:blip r:embed="rId3"/>
          <a:stretch>
            <a:fillRect/>
          </a:stretch>
        </p:blipFill>
        <p:spPr>
          <a:xfrm>
            <a:off x="971600" y="980728"/>
            <a:ext cx="6631649" cy="4825923"/>
          </a:xfrm>
          <a:prstGeom prst="rect">
            <a:avLst/>
          </a:prstGeom>
        </p:spPr>
      </p:pic>
    </p:spTree>
    <p:extLst>
      <p:ext uri="{BB962C8B-B14F-4D97-AF65-F5344CB8AC3E}">
        <p14:creationId xmlns:p14="http://schemas.microsoft.com/office/powerpoint/2010/main" val="1454763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직사각형 2"/>
          <p:cNvSpPr/>
          <p:nvPr/>
        </p:nvSpPr>
        <p:spPr>
          <a:xfrm>
            <a:off x="611560" y="332656"/>
            <a:ext cx="7488832" cy="369332"/>
          </a:xfrm>
          <a:prstGeom prst="rect">
            <a:avLst/>
          </a:prstGeom>
        </p:spPr>
        <p:txBody>
          <a:bodyPr wrap="square">
            <a:spAutoFit/>
          </a:bodyPr>
          <a:lstStyle/>
          <a:p>
            <a:r>
              <a:rPr lang="en-US" altLang="ko-KR" b="1" dirty="0" smtClean="0">
                <a:latin typeface="Times New Roman" panose="02020603050405020304" pitchFamily="18" charset="0"/>
                <a:cs typeface="Times New Roman" panose="02020603050405020304" pitchFamily="18" charset="0"/>
              </a:rPr>
              <a:t>Table 1. Trade and Financial Integration</a:t>
            </a:r>
            <a:endParaRPr lang="ko-KR" altLang="en-US" b="1" dirty="0">
              <a:latin typeface="Times New Roman" panose="02020603050405020304" pitchFamily="18" charset="0"/>
              <a:cs typeface="Times New Roman" panose="02020603050405020304" pitchFamily="18" charset="0"/>
            </a:endParaRPr>
          </a:p>
        </p:txBody>
      </p:sp>
      <p:sp>
        <p:nvSpPr>
          <p:cNvPr id="4" name="직사각형 3"/>
          <p:cNvSpPr/>
          <p:nvPr/>
        </p:nvSpPr>
        <p:spPr>
          <a:xfrm>
            <a:off x="755576" y="5987131"/>
            <a:ext cx="7992888" cy="646331"/>
          </a:xfrm>
          <a:prstGeom prst="rect">
            <a:avLst/>
          </a:prstGeom>
        </p:spPr>
        <p:txBody>
          <a:bodyPr wrap="square">
            <a:spAutoFit/>
          </a:bodyPr>
          <a:lstStyle/>
          <a:p>
            <a:r>
              <a:rPr lang="en-US" altLang="ko-KR" dirty="0">
                <a:latin typeface="Times New Roman" panose="02020603050405020304" pitchFamily="18" charset="0"/>
                <a:ea typeface="바탕" panose="02030600000101010101" pitchFamily="18" charset="-127"/>
                <a:cs typeface="Times New Roman" panose="02020603050405020304" pitchFamily="18" charset="0"/>
              </a:rPr>
              <a:t>Note: </a:t>
            </a:r>
            <a:r>
              <a:rPr lang="en-US" altLang="ko-KR" dirty="0">
                <a:latin typeface="Times New Roman" panose="02020603050405020304" pitchFamily="18" charset="0"/>
                <a:cs typeface="Times New Roman" panose="02020603050405020304" pitchFamily="18" charset="0"/>
              </a:rPr>
              <a:t>The table lists the sample countries and reports the </a:t>
            </a:r>
            <a:r>
              <a:rPr lang="en-US" altLang="ko-KR" dirty="0" smtClean="0">
                <a:latin typeface="Times New Roman" panose="02020603050405020304" pitchFamily="18" charset="0"/>
                <a:cs typeface="Times New Roman" panose="02020603050405020304" pitchFamily="18" charset="0"/>
              </a:rPr>
              <a:t>averages </a:t>
            </a:r>
            <a:r>
              <a:rPr lang="en-US" altLang="ko-KR" dirty="0">
                <a:latin typeface="Times New Roman" panose="02020603050405020304" pitchFamily="18" charset="0"/>
                <a:cs typeface="Times New Roman" panose="02020603050405020304" pitchFamily="18" charset="0"/>
              </a:rPr>
              <a:t>of trade and financial integration </a:t>
            </a:r>
            <a:r>
              <a:rPr lang="en-US" altLang="ko-KR" dirty="0" smtClean="0">
                <a:latin typeface="Times New Roman" panose="02020603050405020304" pitchFamily="18" charset="0"/>
                <a:cs typeface="Times New Roman" panose="02020603050405020304" pitchFamily="18" charset="0"/>
              </a:rPr>
              <a:t>measures over </a:t>
            </a:r>
            <a:r>
              <a:rPr lang="en-US" altLang="ko-KR" dirty="0">
                <a:latin typeface="Times New Roman" panose="02020603050405020304" pitchFamily="18" charset="0"/>
                <a:cs typeface="Times New Roman" panose="02020603050405020304" pitchFamily="18" charset="0"/>
              </a:rPr>
              <a:t>the sample </a:t>
            </a:r>
            <a:r>
              <a:rPr lang="en-US" altLang="ko-KR" dirty="0" smtClean="0">
                <a:latin typeface="Times New Roman" panose="02020603050405020304" pitchFamily="18" charset="0"/>
                <a:cs typeface="Times New Roman" panose="02020603050405020304" pitchFamily="18" charset="0"/>
              </a:rPr>
              <a:t>period </a:t>
            </a:r>
            <a:r>
              <a:rPr lang="en-US" altLang="ko-KR" dirty="0">
                <a:latin typeface="Times New Roman" panose="02020603050405020304" pitchFamily="18" charset="0"/>
                <a:cs typeface="Times New Roman" panose="02020603050405020304" pitchFamily="18" charset="0"/>
              </a:rPr>
              <a:t>for each country. </a:t>
            </a:r>
            <a:endParaRPr lang="ko-KR" altLang="en-US" dirty="0">
              <a:latin typeface="Times New Roman" panose="02020603050405020304" pitchFamily="18" charset="0"/>
              <a:cs typeface="Times New Roman" panose="02020603050405020304" pitchFamily="18" charset="0"/>
            </a:endParaRPr>
          </a:p>
        </p:txBody>
      </p:sp>
      <p:pic>
        <p:nvPicPr>
          <p:cNvPr id="2" name="그림 1"/>
          <p:cNvPicPr>
            <a:picLocks noChangeAspect="1"/>
          </p:cNvPicPr>
          <p:nvPr/>
        </p:nvPicPr>
        <p:blipFill>
          <a:blip r:embed="rId3"/>
          <a:stretch>
            <a:fillRect/>
          </a:stretch>
        </p:blipFill>
        <p:spPr>
          <a:xfrm>
            <a:off x="1043608" y="908721"/>
            <a:ext cx="7085597" cy="5020144"/>
          </a:xfrm>
          <a:prstGeom prst="rect">
            <a:avLst/>
          </a:prstGeom>
        </p:spPr>
      </p:pic>
    </p:spTree>
    <p:extLst>
      <p:ext uri="{BB962C8B-B14F-4D97-AF65-F5344CB8AC3E}">
        <p14:creationId xmlns:p14="http://schemas.microsoft.com/office/powerpoint/2010/main" val="2580813019"/>
      </p:ext>
    </p:extLst>
  </p:cSld>
  <p:clrMapOvr>
    <a:masterClrMapping/>
  </p:clrMapOvr>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20501</TotalTime>
  <Words>1653</Words>
  <Application>Microsoft Office PowerPoint</Application>
  <PresentationFormat>화면 슬라이드 쇼(4:3)</PresentationFormat>
  <Paragraphs>147</Paragraphs>
  <Slides>27</Slides>
  <Notes>27</Notes>
  <HiddenSlides>0</HiddenSlides>
  <MMClips>0</MMClips>
  <ScaleCrop>false</ScaleCrop>
  <HeadingPairs>
    <vt:vector size="6" baseType="variant">
      <vt:variant>
        <vt:lpstr>사용한 글꼴</vt:lpstr>
      </vt:variant>
      <vt:variant>
        <vt:i4>11</vt:i4>
      </vt:variant>
      <vt:variant>
        <vt:lpstr>테마</vt:lpstr>
      </vt:variant>
      <vt:variant>
        <vt:i4>1</vt:i4>
      </vt:variant>
      <vt:variant>
        <vt:lpstr>슬라이드 제목</vt:lpstr>
      </vt:variant>
      <vt:variant>
        <vt:i4>27</vt:i4>
      </vt:variant>
    </vt:vector>
  </HeadingPairs>
  <TitlesOfParts>
    <vt:vector size="39" baseType="lpstr">
      <vt:lpstr>굴림</vt:lpstr>
      <vt:lpstr>맑은 고딕</vt:lpstr>
      <vt:lpstr>바탕</vt:lpstr>
      <vt:lpstr>Arial</vt:lpstr>
      <vt:lpstr>Calibri</vt:lpstr>
      <vt:lpstr>Calibri Light</vt:lpstr>
      <vt:lpstr>Cambria</vt:lpstr>
      <vt:lpstr>Cambria Math</vt:lpstr>
      <vt:lpstr>Symbol</vt:lpstr>
      <vt:lpstr>Times New Roman</vt:lpstr>
      <vt:lpstr>Wingdings</vt:lpstr>
      <vt:lpstr>Office 테마</vt:lpstr>
      <vt:lpstr> Dynamic Interactions between Trade Globalization and Financial Globalization:  A Heterogeneous Panel VAR Approach</vt:lpstr>
      <vt:lpstr>Backgrounds and Objectives</vt:lpstr>
      <vt:lpstr>Past Studies</vt:lpstr>
      <vt:lpstr>This Study</vt:lpstr>
      <vt:lpstr>Data</vt:lpstr>
      <vt:lpstr>PowerPoint 프레젠테이션</vt:lpstr>
      <vt:lpstr>PowerPoint 프레젠테이션</vt:lpstr>
      <vt:lpstr>PowerPoint 프레젠테이션</vt:lpstr>
      <vt:lpstr>PowerPoint 프레젠테이션</vt:lpstr>
      <vt:lpstr>Granger-Causality Test</vt:lpstr>
      <vt:lpstr>PowerPoint 프레젠테이션</vt:lpstr>
      <vt:lpstr>Heterogeneous Panel VAR</vt:lpstr>
      <vt:lpstr>Empirical Model</vt:lpstr>
      <vt:lpstr>PowerPoint 프레젠테이션</vt:lpstr>
      <vt:lpstr>PowerPoint 프레젠테이션</vt:lpstr>
      <vt:lpstr>PowerPoint 프레젠테이션</vt:lpstr>
      <vt:lpstr>PowerPoint 프레젠테이션</vt:lpstr>
      <vt:lpstr>Extended Experiments I</vt:lpstr>
      <vt:lpstr>PowerPoint 프레젠테이션</vt:lpstr>
      <vt:lpstr>PowerPoint 프레젠테이션</vt:lpstr>
      <vt:lpstr>Extended Experiments II</vt:lpstr>
      <vt:lpstr>PowerPoint 프레젠테이션</vt:lpstr>
      <vt:lpstr>PowerPoint 프레젠테이션</vt:lpstr>
      <vt:lpstr>PowerPoint 프레젠테이션</vt:lpstr>
      <vt:lpstr>PowerPoint 프레젠테이션</vt:lpstr>
      <vt:lpstr>PowerPoint 프레젠테이션</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the Effects of Monetary Policy Shocks? Sign Restrictions and Endogeneity of Monetary Policy Actions</dc:title>
  <dc:creator>Soyoung-Kim</dc:creator>
  <cp:lastModifiedBy>Windows User</cp:lastModifiedBy>
  <cp:revision>403</cp:revision>
  <cp:lastPrinted>2021-05-04T04:31:29Z</cp:lastPrinted>
  <dcterms:created xsi:type="dcterms:W3CDTF">2013-02-23T04:53:29Z</dcterms:created>
  <dcterms:modified xsi:type="dcterms:W3CDTF">2021-05-04T04:47:07Z</dcterms:modified>
</cp:coreProperties>
</file>