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7" r:id="rId12"/>
    <p:sldId id="265" r:id="rId13"/>
    <p:sldId id="266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4" d="100"/>
          <a:sy n="134" d="100"/>
        </p:scale>
        <p:origin x="-95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633C4-337D-454B-A2EE-BD9111BB9430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9E29600-FE1A-41B9-BCBE-9C21227074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633C4-337D-454B-A2EE-BD9111BB9430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9600-FE1A-41B9-BCBE-9C21227074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633C4-337D-454B-A2EE-BD9111BB9430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9600-FE1A-41B9-BCBE-9C21227074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633C4-337D-454B-A2EE-BD9111BB9430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9600-FE1A-41B9-BCBE-9C21227074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633C4-337D-454B-A2EE-BD9111BB9430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9600-FE1A-41B9-BCBE-9C21227074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633C4-337D-454B-A2EE-BD9111BB9430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9600-FE1A-41B9-BCBE-9C21227074C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633C4-337D-454B-A2EE-BD9111BB9430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9600-FE1A-41B9-BCBE-9C21227074C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633C4-337D-454B-A2EE-BD9111BB9430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9600-FE1A-41B9-BCBE-9C21227074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633C4-337D-454B-A2EE-BD9111BB9430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9600-FE1A-41B9-BCBE-9C21227074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633C4-337D-454B-A2EE-BD9111BB9430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9600-FE1A-41B9-BCBE-9C21227074C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633C4-337D-454B-A2EE-BD9111BB9430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9600-FE1A-41B9-BCBE-9C21227074C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C4633C4-337D-454B-A2EE-BD9111BB9430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39E29600-FE1A-41B9-BCBE-9C21227074C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772400" cy="1362075"/>
          </a:xfrm>
        </p:spPr>
        <p:txBody>
          <a:bodyPr/>
          <a:lstStyle/>
          <a:p>
            <a:r>
              <a:rPr lang="en-US" cap="none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2011 APJAE Symposium on Dynamic System and World Trade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762000" y="1574483"/>
            <a:ext cx="5105400" cy="1500187"/>
          </a:xfrm>
        </p:spPr>
        <p:txBody>
          <a:bodyPr>
            <a:normAutofit/>
          </a:bodyPr>
          <a:lstStyle/>
          <a:p>
            <a:r>
              <a:rPr lang="en-US" sz="2200" dirty="0" smtClean="0"/>
              <a:t>May 11-13, 2011</a:t>
            </a:r>
          </a:p>
          <a:p>
            <a:r>
              <a:rPr lang="en-US" sz="2200" dirty="0" smtClean="0"/>
              <a:t>College Studio, College of Business, </a:t>
            </a:r>
          </a:p>
          <a:p>
            <a:r>
              <a:rPr lang="en-US" sz="2200" dirty="0" smtClean="0"/>
              <a:t>City University of Hong Kong</a:t>
            </a:r>
            <a:endParaRPr lang="en-US" sz="2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28600"/>
            <a:ext cx="2259051" cy="321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54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3411367"/>
            <a:ext cx="4267200" cy="1828800"/>
          </a:xfrm>
        </p:spPr>
        <p:txBody>
          <a:bodyPr/>
          <a:lstStyle/>
          <a:p>
            <a:r>
              <a:rPr lang="en-US" b="1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Takuma </a:t>
            </a:r>
            <a:r>
              <a:rPr lang="en-US" b="1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Kunieda</a:t>
            </a:r>
            <a:r>
              <a:rPr lang="en-US" b="1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 of City University of Hong Kong presents </a:t>
            </a:r>
            <a:r>
              <a:rPr lang="en-US" b="1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his paper, </a:t>
            </a:r>
            <a:r>
              <a:rPr lang="en-US" b="1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“Business Fluctuations and Credit Market Imperfections”.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28600"/>
            <a:ext cx="3886200" cy="291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7600"/>
            <a:ext cx="3505200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1354" y="626446"/>
            <a:ext cx="3182767" cy="238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6035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381000"/>
            <a:ext cx="4724400" cy="2133600"/>
          </a:xfrm>
        </p:spPr>
        <p:txBody>
          <a:bodyPr/>
          <a:lstStyle/>
          <a:p>
            <a:r>
              <a:rPr lang="en-US" b="1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Akihiko </a:t>
            </a:r>
            <a:r>
              <a:rPr lang="en-US" b="1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Yanase</a:t>
            </a:r>
            <a:r>
              <a:rPr lang="en-US" b="1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 of Tohoku University, Japan presents </a:t>
            </a:r>
            <a:r>
              <a:rPr lang="en-US" b="1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his paper, </a:t>
            </a:r>
            <a:r>
              <a:rPr lang="en-US" b="1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“Open-Access Renewable Resources as Inputs and International Trade: A Small Open Economy”.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800" y="673100"/>
            <a:ext cx="35560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253" y="2514600"/>
            <a:ext cx="3429000" cy="2571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103182"/>
            <a:ext cx="3175000" cy="238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20432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771900"/>
            <a:ext cx="6657109" cy="1412219"/>
          </a:xfrm>
        </p:spPr>
        <p:txBody>
          <a:bodyPr/>
          <a:lstStyle/>
          <a:p>
            <a:r>
              <a:rPr lang="en-US" b="1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Charles Leung of </a:t>
            </a:r>
            <a:r>
              <a:rPr lang="en-US" b="1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City University of Hong Kong presents his paper, </a:t>
            </a:r>
            <a:r>
              <a:rPr lang="en-US" b="1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“Inequality Dynamics </a:t>
            </a:r>
            <a:r>
              <a:rPr lang="en-US" b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and Land </a:t>
            </a:r>
            <a:r>
              <a:rPr lang="en-US" b="1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Price Cycles”.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8600"/>
            <a:ext cx="3886200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219200"/>
            <a:ext cx="32004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3429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9263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361774"/>
            <a:ext cx="4953000" cy="1697339"/>
          </a:xfrm>
        </p:spPr>
        <p:txBody>
          <a:bodyPr/>
          <a:lstStyle/>
          <a:p>
            <a:r>
              <a:rPr lang="en-US" b="1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Yukio </a:t>
            </a:r>
            <a:r>
              <a:rPr lang="en-US" b="1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Karasawa-Ohtashiro</a:t>
            </a:r>
            <a:r>
              <a:rPr lang="en-US" b="1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 of </a:t>
            </a:r>
            <a:r>
              <a:rPr lang="en-US" b="1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Nanzan</a:t>
            </a:r>
            <a:r>
              <a:rPr lang="en-US" b="1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 University, Japan </a:t>
            </a:r>
            <a:r>
              <a:rPr lang="en-US" b="1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presents his paper, </a:t>
            </a:r>
            <a:r>
              <a:rPr lang="en-US" b="1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“A Dynamic International Trade Model with Endogenous Fertility”.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1000"/>
            <a:ext cx="3352800" cy="2514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79156" y="3952875"/>
            <a:ext cx="2971800" cy="2228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57200"/>
            <a:ext cx="3505200" cy="26289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87303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6878" y="82795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Souvenir presentation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19946"/>
            <a:ext cx="2564339" cy="1923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44040"/>
            <a:ext cx="2667000" cy="2000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559" y="4843940"/>
            <a:ext cx="2527071" cy="1895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177" y="1066800"/>
            <a:ext cx="2803121" cy="2102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739" y="999404"/>
            <a:ext cx="2687356" cy="20155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252" y="3014292"/>
            <a:ext cx="2706663" cy="20299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805175"/>
            <a:ext cx="2630441" cy="1972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8" y="2840191"/>
            <a:ext cx="2667000" cy="2000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3967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95400"/>
            <a:ext cx="6400800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895600" y="1524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Group Photo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70102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0"/>
            <a:ext cx="8382000" cy="1090731"/>
          </a:xfrm>
        </p:spPr>
        <p:txBody>
          <a:bodyPr>
            <a:normAutofit fontScale="90000"/>
          </a:bodyPr>
          <a:lstStyle/>
          <a:p>
            <a:pPr lvl="0"/>
            <a:r>
              <a:rPr lang="en-US" b="1" cap="none" dirty="0">
                <a:solidFill>
                  <a:schemeClr val="bg1"/>
                </a:solidFill>
              </a:rPr>
              <a:t>Dinner at a restaurant in </a:t>
            </a:r>
            <a:r>
              <a:rPr lang="en-US" b="1" cap="none" dirty="0" err="1">
                <a:solidFill>
                  <a:schemeClr val="bg1"/>
                </a:solidFill>
              </a:rPr>
              <a:t>Tsim</a:t>
            </a:r>
            <a:r>
              <a:rPr lang="en-US" b="1" cap="none" dirty="0">
                <a:solidFill>
                  <a:schemeClr val="bg1"/>
                </a:solidFill>
              </a:rPr>
              <a:t> </a:t>
            </a:r>
            <a:r>
              <a:rPr lang="en-US" b="1" cap="none" dirty="0" err="1">
                <a:solidFill>
                  <a:schemeClr val="bg1"/>
                </a:solidFill>
              </a:rPr>
              <a:t>Sha</a:t>
            </a:r>
            <a:r>
              <a:rPr lang="en-US" b="1" cap="none" dirty="0">
                <a:solidFill>
                  <a:schemeClr val="bg1"/>
                </a:solidFill>
              </a:rPr>
              <a:t> </a:t>
            </a:r>
            <a:r>
              <a:rPr lang="en-US" b="1" cap="none" dirty="0" err="1">
                <a:solidFill>
                  <a:schemeClr val="bg1"/>
                </a:solidFill>
              </a:rPr>
              <a:t>Tsui</a:t>
            </a:r>
            <a:r>
              <a:rPr lang="en-US" b="1" cap="none" dirty="0">
                <a:solidFill>
                  <a:schemeClr val="bg1"/>
                </a:solidFill>
              </a:rPr>
              <a:t>, Kowloon</a:t>
            </a:r>
            <a:br>
              <a:rPr lang="en-US" b="1" cap="none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988" y="158146"/>
            <a:ext cx="2481538" cy="18611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526" y="158146"/>
            <a:ext cx="2587074" cy="19403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2692400" cy="2019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85900"/>
            <a:ext cx="2743200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69" y="3327138"/>
            <a:ext cx="2670988" cy="20032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255818"/>
            <a:ext cx="2768600" cy="2076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843" y="1556747"/>
            <a:ext cx="3098800" cy="2324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474" y="3707350"/>
            <a:ext cx="2667000" cy="2000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72548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2971800" cy="1143000"/>
          </a:xfrm>
        </p:spPr>
        <p:txBody>
          <a:bodyPr/>
          <a:lstStyle/>
          <a:p>
            <a:r>
              <a:rPr lang="en-US" dirty="0" smtClean="0"/>
              <a:t>program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63930"/>
            <a:ext cx="8153400" cy="576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211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"/>
            <a:ext cx="7772400" cy="1143000"/>
          </a:xfrm>
        </p:spPr>
        <p:txBody>
          <a:bodyPr/>
          <a:lstStyle/>
          <a:p>
            <a:r>
              <a:rPr lang="en-US" dirty="0" smtClean="0"/>
              <a:t>program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914400"/>
            <a:ext cx="818818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34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85749"/>
            <a:ext cx="2895600" cy="1143000"/>
          </a:xfrm>
        </p:spPr>
        <p:txBody>
          <a:bodyPr/>
          <a:lstStyle/>
          <a:p>
            <a:r>
              <a:rPr lang="en-US" dirty="0" smtClean="0"/>
              <a:t>poster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5749"/>
            <a:ext cx="4572000" cy="6453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208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9" b="9559"/>
          <a:stretch>
            <a:fillRect/>
          </a:stretch>
        </p:blipFill>
        <p:spPr>
          <a:xfrm>
            <a:off x="5257800" y="304800"/>
            <a:ext cx="2685011" cy="2895600"/>
          </a:xfrm>
          <a:prstGeom prst="round2DiagRect">
            <a:avLst>
              <a:gd name="adj1" fmla="val 4970"/>
              <a:gd name="adj2" fmla="val 356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609600"/>
            <a:ext cx="3383280" cy="1905000"/>
          </a:xfrm>
        </p:spPr>
        <p:txBody>
          <a:bodyPr/>
          <a:lstStyle/>
          <a:p>
            <a:r>
              <a:rPr lang="en-US" sz="2400" b="1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Welcoming remarks by Eden Yu of City University of Hong Kong, Editor of APJAE</a:t>
            </a:r>
            <a:br>
              <a:rPr lang="en-US" sz="2400" b="1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990693"/>
            <a:ext cx="4038600" cy="3028950"/>
          </a:xfrm>
          <a:prstGeom prst="round2DiagRect">
            <a:avLst>
              <a:gd name="adj1" fmla="val 4192"/>
              <a:gd name="adj2" fmla="val 499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72" y="3352800"/>
            <a:ext cx="3962400" cy="2971800"/>
          </a:xfrm>
          <a:prstGeom prst="round2DiagRect">
            <a:avLst>
              <a:gd name="adj1" fmla="val 4207"/>
              <a:gd name="adj2" fmla="val 3814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1780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43400" y="4038600"/>
            <a:ext cx="4419600" cy="1676400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Kazuo </a:t>
            </a:r>
            <a:r>
              <a:rPr lang="en-US" sz="2200" b="1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nishimura</a:t>
            </a:r>
            <a:r>
              <a:rPr lang="en-US" sz="2200" b="1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 of </a:t>
            </a:r>
            <a:r>
              <a:rPr lang="en-US" sz="2200" b="1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kyoto</a:t>
            </a:r>
            <a:r>
              <a:rPr lang="en-US" sz="2200" b="1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 University, Japan </a:t>
            </a:r>
            <a:r>
              <a:rPr lang="en-US" sz="2200" b="1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presents </a:t>
            </a:r>
            <a:r>
              <a:rPr lang="en-US" sz="2200" b="1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his </a:t>
            </a:r>
            <a:r>
              <a:rPr lang="en-US" sz="2200" b="1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paper, </a:t>
            </a:r>
            <a:r>
              <a:rPr lang="en-US" sz="2200" b="1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“a dynamic </a:t>
            </a:r>
            <a:r>
              <a:rPr lang="en-US" sz="2200" b="1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heckscher-ohlin</a:t>
            </a:r>
            <a:r>
              <a:rPr lang="en-US" sz="2200" b="1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 model and inferior goods”.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225" y="2924175"/>
            <a:ext cx="3886200" cy="2914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762000"/>
            <a:ext cx="37592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57200"/>
            <a:ext cx="34544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11491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3276600" cy="3611562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Raouf</a:t>
            </a:r>
            <a:r>
              <a:rPr lang="en-US" sz="2000" b="1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boucekkine</a:t>
            </a:r>
            <a:r>
              <a:rPr lang="en-US" sz="2000" b="1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 of </a:t>
            </a:r>
            <a:r>
              <a:rPr lang="en-US" sz="2000" b="1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uc</a:t>
            </a:r>
            <a:r>
              <a:rPr lang="en-US" sz="2000" b="1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louvian</a:t>
            </a:r>
            <a:r>
              <a:rPr lang="en-US" sz="2000" b="1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, </a:t>
            </a:r>
            <a:r>
              <a:rPr lang="en-US" sz="2000" b="1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belgium</a:t>
            </a:r>
            <a:r>
              <a:rPr lang="en-US" sz="2000" b="1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, and </a:t>
            </a:r>
            <a:r>
              <a:rPr lang="en-US" sz="2000" b="1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greqam</a:t>
            </a:r>
            <a:r>
              <a:rPr lang="en-US" sz="2000" b="1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, </a:t>
            </a:r>
            <a:r>
              <a:rPr lang="en-US" sz="2000" b="1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france</a:t>
            </a:r>
            <a:r>
              <a:rPr lang="en-US" sz="2000" b="1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 presents </a:t>
            </a:r>
            <a:r>
              <a:rPr lang="en-US" sz="2000" b="1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his paper, </a:t>
            </a:r>
            <a:r>
              <a:rPr lang="en-US" sz="2000" b="1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“on the optimal population size problem”.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81000"/>
            <a:ext cx="3530600" cy="2647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429000"/>
            <a:ext cx="3733800" cy="2800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15485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609600"/>
            <a:ext cx="4953000" cy="2133600"/>
          </a:xfrm>
        </p:spPr>
        <p:txBody>
          <a:bodyPr/>
          <a:lstStyle/>
          <a:p>
            <a:r>
              <a:rPr lang="en-US" b="1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Alain </a:t>
            </a:r>
            <a:r>
              <a:rPr lang="en-US" b="1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Venditti</a:t>
            </a:r>
            <a:r>
              <a:rPr lang="en-US" b="1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 of CNRS-GREQAM, France presents </a:t>
            </a:r>
            <a:r>
              <a:rPr lang="en-US" b="1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his paper, </a:t>
            </a:r>
            <a:r>
              <a:rPr lang="en-US" b="1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“A Two-sector Overlapping Generations Model with Endogenous Discounting”.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30900" y="763155"/>
            <a:ext cx="3149600" cy="2362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52900"/>
            <a:ext cx="3352800" cy="2514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667000"/>
            <a:ext cx="3505200" cy="2628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03838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177" y="457200"/>
            <a:ext cx="3383280" cy="1905000"/>
          </a:xfrm>
        </p:spPr>
        <p:txBody>
          <a:bodyPr/>
          <a:lstStyle/>
          <a:p>
            <a:r>
              <a:rPr lang="en-US" b="1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Stefano </a:t>
            </a:r>
            <a:r>
              <a:rPr lang="en-US" b="1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Bosi</a:t>
            </a:r>
            <a:r>
              <a:rPr lang="en-US" b="1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 of </a:t>
            </a:r>
            <a:r>
              <a:rPr lang="en-US" b="1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Thema</a:t>
            </a:r>
            <a:r>
              <a:rPr lang="en-US" b="1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 University of </a:t>
            </a:r>
            <a:r>
              <a:rPr lang="en-US" b="1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Cergy</a:t>
            </a:r>
            <a:r>
              <a:rPr lang="en-US" b="1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, France </a:t>
            </a:r>
            <a:r>
              <a:rPr lang="en-US" b="1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presents his paper, </a:t>
            </a:r>
            <a:r>
              <a:rPr lang="en-US" b="1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“On Rational Exuberance”.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3276600" cy="24574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731" y="3505200"/>
            <a:ext cx="3251200" cy="2438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667000"/>
            <a:ext cx="3683000" cy="27622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1676632"/>
      </p:ext>
    </p:extLst>
  </p:cSld>
  <p:clrMapOvr>
    <a:masterClrMapping/>
  </p:clrMapOvr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TC101859862[[fn=Urban Pop]]</Template>
  <TotalTime>289</TotalTime>
  <Words>227</Words>
  <Application>Microsoft Office PowerPoint</Application>
  <PresentationFormat>On-screen Show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Urban Pop</vt:lpstr>
      <vt:lpstr>The 2011 APJAE Symposium on Dynamic System and World Trade</vt:lpstr>
      <vt:lpstr>program</vt:lpstr>
      <vt:lpstr>program</vt:lpstr>
      <vt:lpstr>poster</vt:lpstr>
      <vt:lpstr>Welcoming remarks by Eden Yu of City University of Hong Kong, Editor of APJAE </vt:lpstr>
      <vt:lpstr>Kazuo nishimura of kyoto University, Japan presents his paper, “a dynamic heckscher-ohlin model and inferior goods”.</vt:lpstr>
      <vt:lpstr>Raouf boucekkine of uc louvian, belgium, and greqam, france presents his paper, “on the optimal population size problem”.</vt:lpstr>
      <vt:lpstr>Alain Venditti of CNRS-GREQAM, France presents his paper, “A Two-sector Overlapping Generations Model with Endogenous Discounting”.</vt:lpstr>
      <vt:lpstr>Stefano Bosi of Thema University of Cergy, France presents his paper, “On Rational Exuberance”.</vt:lpstr>
      <vt:lpstr>Takuma Kunieda of City University of Hong Kong presents his paper, “Business Fluctuations and Credit Market Imperfections”.</vt:lpstr>
      <vt:lpstr>Akihiko Yanase of Tohoku University, Japan presents his paper, “Open-Access Renewable Resources as Inputs and International Trade: A Small Open Economy”.</vt:lpstr>
      <vt:lpstr>Charles Leung of City University of Hong Kong presents his paper, “Inequality Dynamics and Land Price Cycles”.</vt:lpstr>
      <vt:lpstr>Yukio Karasawa-Ohtashiro of Nanzan University, Japan presents his paper, “A Dynamic International Trade Model with Endogenous Fertility”.</vt:lpstr>
      <vt:lpstr>PowerPoint Presentation</vt:lpstr>
      <vt:lpstr>PowerPoint Presentation</vt:lpstr>
      <vt:lpstr>Dinner at a restaurant in Tsim Sha Tsui, Kowloon </vt:lpstr>
    </vt:vector>
  </TitlesOfParts>
  <Company>City University of Hong Kong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2011 APJAE Symposium on Dynamic System and World Trade</dc:title>
  <dc:creator>Janice Tsang</dc:creator>
  <cp:lastModifiedBy>Esther Wong</cp:lastModifiedBy>
  <cp:revision>27</cp:revision>
  <dcterms:created xsi:type="dcterms:W3CDTF">2012-09-24T08:36:18Z</dcterms:created>
  <dcterms:modified xsi:type="dcterms:W3CDTF">2012-10-03T09:23:10Z</dcterms:modified>
</cp:coreProperties>
</file>