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5" autoAdjust="0"/>
    <p:restoredTop sz="94660"/>
  </p:normalViewPr>
  <p:slideViewPr>
    <p:cSldViewPr>
      <p:cViewPr varScale="1">
        <p:scale>
          <a:sx n="121" d="100"/>
          <a:sy n="121" d="100"/>
        </p:scale>
        <p:origin x="-3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D79B-0BB5-4558-A348-FC101E562730}" type="datetimeFigureOut">
              <a:rPr lang="en-US" smtClean="0"/>
              <a:t>29.Aug.13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EAF6-FDE9-440A-BEAA-1E7382D545C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D79B-0BB5-4558-A348-FC101E562730}" type="datetimeFigureOut">
              <a:rPr lang="en-US" smtClean="0"/>
              <a:t>29.Aug.13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EAF6-FDE9-440A-BEAA-1E7382D545C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D79B-0BB5-4558-A348-FC101E562730}" type="datetimeFigureOut">
              <a:rPr lang="en-US" smtClean="0"/>
              <a:t>29.Aug.13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EAF6-FDE9-440A-BEAA-1E7382D545C6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D79B-0BB5-4558-A348-FC101E562730}" type="datetimeFigureOut">
              <a:rPr lang="en-US" smtClean="0"/>
              <a:t>29.Aug.13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EAF6-FDE9-440A-BEAA-1E7382D545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D79B-0BB5-4558-A348-FC101E562730}" type="datetimeFigureOut">
              <a:rPr lang="en-US" smtClean="0"/>
              <a:t>29.Aug.13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EAF6-FDE9-440A-BEAA-1E7382D545C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D79B-0BB5-4558-A348-FC101E562730}" type="datetimeFigureOut">
              <a:rPr lang="en-US" smtClean="0"/>
              <a:t>29.Aug.13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EAF6-FDE9-440A-BEAA-1E7382D545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D79B-0BB5-4558-A348-FC101E562730}" type="datetimeFigureOut">
              <a:rPr lang="en-US" smtClean="0"/>
              <a:t>29.Aug.13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EAF6-FDE9-440A-BEAA-1E7382D545C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D79B-0BB5-4558-A348-FC101E562730}" type="datetimeFigureOut">
              <a:rPr lang="en-US" smtClean="0"/>
              <a:t>29.Aug.13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EAF6-FDE9-440A-BEAA-1E7382D545C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D79B-0BB5-4558-A348-FC101E562730}" type="datetimeFigureOut">
              <a:rPr lang="en-US" smtClean="0"/>
              <a:t>29.Aug.13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EAF6-FDE9-440A-BEAA-1E7382D545C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D79B-0BB5-4558-A348-FC101E562730}" type="datetimeFigureOut">
              <a:rPr lang="en-US" smtClean="0"/>
              <a:t>29.Aug.13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EAF6-FDE9-440A-BEAA-1E7382D545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D79B-0BB5-4558-A348-FC101E562730}" type="datetimeFigureOut">
              <a:rPr lang="en-US" smtClean="0"/>
              <a:t>29.Aug.13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EAF6-FDE9-440A-BEAA-1E7382D545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E97D79B-0BB5-4558-A348-FC101E562730}" type="datetimeFigureOut">
              <a:rPr lang="en-US" smtClean="0"/>
              <a:t>29.Aug.13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B54EAF6-FDE9-440A-BEAA-1E7382D545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524000"/>
          </a:xfrm>
        </p:spPr>
        <p:txBody>
          <a:bodyPr>
            <a:noAutofit/>
          </a:bodyPr>
          <a:lstStyle/>
          <a:p>
            <a:r>
              <a:rPr lang="en-US" sz="4000" dirty="0"/>
              <a:t>The </a:t>
            </a:r>
            <a:r>
              <a:rPr lang="en-US" sz="4000" dirty="0" smtClean="0"/>
              <a:t>2013 </a:t>
            </a:r>
            <a:r>
              <a:rPr lang="en-US" sz="4000" dirty="0"/>
              <a:t>APJAE Symposium on Industrial Organization and</a:t>
            </a:r>
            <a:br>
              <a:rPr lang="en-US" sz="4000" dirty="0"/>
            </a:br>
            <a:r>
              <a:rPr lang="en-US" sz="4000" dirty="0"/>
              <a:t>Global Value Chains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219200" y="2667000"/>
            <a:ext cx="6705600" cy="939801"/>
          </a:xfrm>
        </p:spPr>
        <p:txBody>
          <a:bodyPr>
            <a:noAutofit/>
          </a:bodyPr>
          <a:lstStyle/>
          <a:p>
            <a:r>
              <a:rPr lang="en-US" sz="2000" b="1" dirty="0"/>
              <a:t>June 19-20, 2013</a:t>
            </a:r>
          </a:p>
          <a:p>
            <a:r>
              <a:rPr lang="en-US" sz="2000" b="1" dirty="0" smtClean="0"/>
              <a:t>College Studio</a:t>
            </a:r>
            <a:r>
              <a:rPr lang="en-US" sz="2000" b="1" dirty="0"/>
              <a:t>, College of Business, </a:t>
            </a:r>
            <a:endParaRPr lang="en-US" sz="2000" b="1" dirty="0" smtClean="0"/>
          </a:p>
          <a:p>
            <a:r>
              <a:rPr lang="en-US" sz="2000" b="1" dirty="0" smtClean="0"/>
              <a:t>City </a:t>
            </a:r>
            <a:r>
              <a:rPr lang="en-US" sz="2000" b="1" dirty="0"/>
              <a:t>University of Hong Kong</a:t>
            </a:r>
          </a:p>
        </p:txBody>
      </p:sp>
    </p:spTree>
    <p:extLst>
      <p:ext uri="{BB962C8B-B14F-4D97-AF65-F5344CB8AC3E}">
        <p14:creationId xmlns:p14="http://schemas.microsoft.com/office/powerpoint/2010/main" val="420063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124200"/>
            <a:ext cx="4601633" cy="34512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err="1" smtClean="0"/>
              <a:t>Arijit</a:t>
            </a:r>
            <a:r>
              <a:rPr lang="en-US" sz="2800" dirty="0" smtClean="0"/>
              <a:t> Mukherjee of </a:t>
            </a:r>
            <a:r>
              <a:rPr lang="en-US" sz="2800" dirty="0" err="1" smtClean="0"/>
              <a:t>Loughborough</a:t>
            </a:r>
            <a:r>
              <a:rPr lang="en-US" sz="2800" dirty="0" smtClean="0"/>
              <a:t> University, UK and </a:t>
            </a:r>
            <a:r>
              <a:rPr lang="en-US" sz="2800" dirty="0" err="1" smtClean="0"/>
              <a:t>CESifo</a:t>
            </a:r>
            <a:r>
              <a:rPr lang="en-US" sz="2800" dirty="0" smtClean="0"/>
              <a:t>, Germany presents his paper “Patent Protection and Endogenous Product Differentiation”.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83667"/>
            <a:ext cx="4495800" cy="3371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1267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00246"/>
            <a:ext cx="4140200" cy="3105150"/>
          </a:xfrm>
          <a:prstGeom prst="snip2DiagRect">
            <a:avLst>
              <a:gd name="adj1" fmla="val 0"/>
              <a:gd name="adj2" fmla="val 1934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Shih-</a:t>
            </a:r>
            <a:r>
              <a:rPr lang="en-US" sz="2800" dirty="0" err="1" smtClean="0"/>
              <a:t>Hsun</a:t>
            </a:r>
            <a:r>
              <a:rPr lang="en-US" sz="2800" dirty="0" smtClean="0"/>
              <a:t> Hsu of National Taiwan University, Taiwan presents his paper “Evaluating Bilateral Trade Balance between Taiwan and China: A Value-Added Approach”.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79307"/>
            <a:ext cx="4165600" cy="3124200"/>
          </a:xfrm>
          <a:prstGeom prst="snip2DiagRect">
            <a:avLst>
              <a:gd name="adj1" fmla="val 1892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833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048000"/>
            <a:ext cx="4521200" cy="3390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err="1" smtClean="0"/>
              <a:t>Indranil</a:t>
            </a:r>
            <a:r>
              <a:rPr lang="en-US" sz="2800" dirty="0" smtClean="0"/>
              <a:t> </a:t>
            </a:r>
            <a:r>
              <a:rPr lang="en-US" sz="2800" dirty="0" err="1" smtClean="0"/>
              <a:t>Chakraborty</a:t>
            </a:r>
            <a:r>
              <a:rPr lang="en-US" sz="2800" dirty="0" smtClean="0"/>
              <a:t> of National University of Singapore, Singapore presents his paper “Truthful Bidding in Large Uniform-Price Auctions”.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54620"/>
            <a:ext cx="5257800" cy="3943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488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057400"/>
            <a:ext cx="4082124" cy="30615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err="1" smtClean="0"/>
              <a:t>Sougata</a:t>
            </a:r>
            <a:r>
              <a:rPr lang="en-US" sz="3200" dirty="0" smtClean="0"/>
              <a:t> </a:t>
            </a:r>
            <a:r>
              <a:rPr lang="en-US" sz="3200" dirty="0" err="1" smtClean="0"/>
              <a:t>Poddar</a:t>
            </a:r>
            <a:r>
              <a:rPr lang="en-US" sz="3200" dirty="0" smtClean="0"/>
              <a:t> of Auckland University of Technology, New Zealand presents his paper “Welfare Improving Monopoly”.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23" y="3200400"/>
            <a:ext cx="39624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3509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4600"/>
            <a:ext cx="3820848" cy="28656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err="1" smtClean="0"/>
              <a:t>Pohan</a:t>
            </a:r>
            <a:r>
              <a:rPr lang="en-US" sz="2800" dirty="0" smtClean="0"/>
              <a:t> Fong of City University of Hong Kong, HK presents his paper “Dynamic Legislative Bargaining with Endogenous Proposers”.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2150"/>
            <a:ext cx="4038600" cy="3028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7416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362200"/>
            <a:ext cx="2969418" cy="3959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err="1" smtClean="0"/>
              <a:t>Sugata</a:t>
            </a:r>
            <a:r>
              <a:rPr lang="en-US" sz="2800" dirty="0" smtClean="0"/>
              <a:t> </a:t>
            </a:r>
            <a:r>
              <a:rPr lang="en-US" sz="2800" dirty="0" err="1" smtClean="0"/>
              <a:t>Marjit</a:t>
            </a:r>
            <a:r>
              <a:rPr lang="en-US" sz="2800" dirty="0" smtClean="0"/>
              <a:t> of Centre of Studies in Social Sciences, India presents his paper “ Credit Constraints, Fragmentation and Inter-Firm Transactions”.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75" y="2438400"/>
            <a:ext cx="4765040" cy="3573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677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68790"/>
            <a:ext cx="4017433" cy="3013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Kong-Pin Chen of Academia </a:t>
            </a:r>
            <a:r>
              <a:rPr lang="en-US" sz="2800" dirty="0" err="1" smtClean="0"/>
              <a:t>Sinica</a:t>
            </a:r>
            <a:r>
              <a:rPr lang="en-US" sz="2800" dirty="0" smtClean="0"/>
              <a:t>, Taiwan presents his paper “Do Consumers Discount Parallel Import Products”.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09800"/>
            <a:ext cx="3886200" cy="2914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4706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200400"/>
            <a:ext cx="43688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Travis Ng of Chinese University of Hong Kong, HK presents his paper “ Do Treasure Islands Create Firm Value”.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4648200" cy="3486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191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609600"/>
            <a:ext cx="4453659" cy="57635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457200"/>
            <a:ext cx="2362200" cy="1252728"/>
          </a:xfrm>
        </p:spPr>
        <p:txBody>
          <a:bodyPr/>
          <a:lstStyle/>
          <a:p>
            <a:r>
              <a:rPr lang="en-US" dirty="0" smtClean="0"/>
              <a:t>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32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33400"/>
            <a:ext cx="4377459" cy="56649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81000"/>
            <a:ext cx="2438400" cy="1252728"/>
          </a:xfrm>
        </p:spPr>
        <p:txBody>
          <a:bodyPr/>
          <a:lstStyle/>
          <a:p>
            <a:r>
              <a:rPr lang="en-US" dirty="0" smtClean="0"/>
              <a:t>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77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62600" y="990600"/>
            <a:ext cx="2362200" cy="1094308"/>
          </a:xfrm>
        </p:spPr>
        <p:txBody>
          <a:bodyPr/>
          <a:lstStyle/>
          <a:p>
            <a:r>
              <a:rPr lang="en-US" dirty="0" smtClean="0"/>
              <a:t>Poster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1000"/>
            <a:ext cx="4267200" cy="60437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5754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66" y="1828799"/>
            <a:ext cx="4284833" cy="3213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Welcoming Remark by Hong Hwang of National Taiwan University, Editor of APJAE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184341"/>
            <a:ext cx="4419600" cy="3314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3037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Welcoming Remark by </a:t>
            </a:r>
            <a:r>
              <a:rPr lang="en-US" sz="3600" dirty="0" smtClean="0"/>
              <a:t>Richard Ho of City University of Hong Kong, Secretary </a:t>
            </a:r>
            <a:r>
              <a:rPr lang="en-US" sz="3600" dirty="0"/>
              <a:t>of APJAE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6" y="2057400"/>
            <a:ext cx="4419600" cy="3314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858" y="2971800"/>
            <a:ext cx="4419600" cy="3314700"/>
          </a:xfrm>
          <a:prstGeom prst="round2DiagRect">
            <a:avLst>
              <a:gd name="adj1" fmla="val 0"/>
              <a:gd name="adj2" fmla="val 18923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12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James Rauch of University of California San Diego, </a:t>
            </a:r>
            <a:r>
              <a:rPr lang="en-US" sz="2800" dirty="0"/>
              <a:t>USA presents </a:t>
            </a:r>
            <a:r>
              <a:rPr lang="en-US" sz="2800" dirty="0" smtClean="0"/>
              <a:t>his paper “Employee Spinoffs: Mobilizing Social Capital and Contesting International Markets”.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19400"/>
            <a:ext cx="4572000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057400"/>
            <a:ext cx="4495800" cy="3371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2766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762000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Larry Qiu of </a:t>
            </a:r>
            <a:r>
              <a:rPr lang="en-US" sz="2800" dirty="0"/>
              <a:t>University of </a:t>
            </a:r>
            <a:r>
              <a:rPr lang="en-US" sz="2800" dirty="0" smtClean="0"/>
              <a:t>Hong Kong, HK </a:t>
            </a:r>
            <a:r>
              <a:rPr lang="en-US" sz="2800" dirty="0"/>
              <a:t>presents </a:t>
            </a:r>
            <a:r>
              <a:rPr lang="en-US" sz="2800" dirty="0" smtClean="0"/>
              <a:t>the </a:t>
            </a:r>
            <a:r>
              <a:rPr lang="en-US" sz="2800" dirty="0"/>
              <a:t>paper </a:t>
            </a:r>
            <a:r>
              <a:rPr lang="en-US" sz="2800" dirty="0" smtClean="0"/>
              <a:t>he co-wrote with Mohan Zhou, “R&amp;D, Offshoring and Task Allocation along a Global Production Chain”.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7603"/>
            <a:ext cx="4064000" cy="304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00" y="3352800"/>
            <a:ext cx="3962400" cy="2971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9278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352800"/>
            <a:ext cx="3897048" cy="292278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err="1" smtClean="0"/>
              <a:t>Alireza</a:t>
            </a:r>
            <a:r>
              <a:rPr lang="en-US" sz="3200" dirty="0" smtClean="0"/>
              <a:t> </a:t>
            </a:r>
            <a:r>
              <a:rPr lang="en-US" sz="3200" dirty="0" err="1" smtClean="0"/>
              <a:t>Naghavi</a:t>
            </a:r>
            <a:r>
              <a:rPr lang="en-US" sz="3200" dirty="0" smtClean="0"/>
              <a:t> of University of Bologna, Italy presents his paper “Outsourcing, Relationship-Specific Investments, and Supplier Heterogeneity”.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57400"/>
            <a:ext cx="3962400" cy="2971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57645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100</TotalTime>
  <Words>300</Words>
  <Application>Microsoft Office PowerPoint</Application>
  <PresentationFormat>On-screen Show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Waveform</vt:lpstr>
      <vt:lpstr>The 2013 APJAE Symposium on Industrial Organization and Global Value Chains</vt:lpstr>
      <vt:lpstr>Program</vt:lpstr>
      <vt:lpstr>Program</vt:lpstr>
      <vt:lpstr>Poster</vt:lpstr>
      <vt:lpstr>Welcoming Remark by Hong Hwang of National Taiwan University, Editor of APJAE</vt:lpstr>
      <vt:lpstr>Welcoming Remark by Richard Ho of City University of Hong Kong, Secretary of APJAE</vt:lpstr>
      <vt:lpstr>James Rauch of University of California San Diego, USA presents his paper “Employee Spinoffs: Mobilizing Social Capital and Contesting International Markets”.</vt:lpstr>
      <vt:lpstr>Larry Qiu of University of Hong Kong, HK presents the paper he co-wrote with Mohan Zhou, “R&amp;D, Offshoring and Task Allocation along a Global Production Chain”.</vt:lpstr>
      <vt:lpstr>Alireza Naghavi of University of Bologna, Italy presents his paper “Outsourcing, Relationship-Specific Investments, and Supplier Heterogeneity”.</vt:lpstr>
      <vt:lpstr>Arijit Mukherjee of Loughborough University, UK and CESifo, Germany presents his paper “Patent Protection and Endogenous Product Differentiation”.</vt:lpstr>
      <vt:lpstr>Shih-Hsun Hsu of National Taiwan University, Taiwan presents his paper “Evaluating Bilateral Trade Balance between Taiwan and China: A Value-Added Approach”.</vt:lpstr>
      <vt:lpstr>Indranil Chakraborty of National University of Singapore, Singapore presents his paper “Truthful Bidding in Large Uniform-Price Auctions”.</vt:lpstr>
      <vt:lpstr>Sougata Poddar of Auckland University of Technology, New Zealand presents his paper “Welfare Improving Monopoly”.</vt:lpstr>
      <vt:lpstr>Pohan Fong of City University of Hong Kong, HK presents his paper “Dynamic Legislative Bargaining with Endogenous Proposers”. </vt:lpstr>
      <vt:lpstr>Sugata Marjit of Centre of Studies in Social Sciences, India presents his paper “ Credit Constraints, Fragmentation and Inter-Firm Transactions”.</vt:lpstr>
      <vt:lpstr>Kong-Pin Chen of Academia Sinica, Taiwan presents his paper “Do Consumers Discount Parallel Import Products”.</vt:lpstr>
      <vt:lpstr>Travis Ng of Chinese University of Hong Kong, HK presents his paper “ Do Treasure Islands Create Firm Value”.</vt:lpstr>
    </vt:vector>
  </TitlesOfParts>
  <Company>City University of Hong Kong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2013 APJAE Symposium on Industrial Organization and Global Value Chains</dc:title>
  <dc:creator>Janice Tsang</dc:creator>
  <cp:lastModifiedBy>c.chen</cp:lastModifiedBy>
  <cp:revision>11</cp:revision>
  <dcterms:created xsi:type="dcterms:W3CDTF">2013-08-12T05:39:35Z</dcterms:created>
  <dcterms:modified xsi:type="dcterms:W3CDTF">2013-08-29T07:33:59Z</dcterms:modified>
</cp:coreProperties>
</file>